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  <p:sldMasterId id="2147483676" r:id="rId3"/>
    <p:sldMasterId id="2147483683" r:id="rId4"/>
  </p:sldMasterIdLst>
  <p:notesMasterIdLst>
    <p:notesMasterId r:id="rId57"/>
  </p:notesMasterIdLst>
  <p:handoutMasterIdLst>
    <p:handoutMasterId r:id="rId58"/>
  </p:handoutMasterIdLst>
  <p:sldIdLst>
    <p:sldId id="349" r:id="rId5"/>
    <p:sldId id="289" r:id="rId6"/>
    <p:sldId id="397" r:id="rId7"/>
    <p:sldId id="399" r:id="rId8"/>
    <p:sldId id="400" r:id="rId9"/>
    <p:sldId id="401" r:id="rId10"/>
    <p:sldId id="396" r:id="rId11"/>
    <p:sldId id="394" r:id="rId12"/>
    <p:sldId id="395" r:id="rId13"/>
    <p:sldId id="384" r:id="rId14"/>
    <p:sldId id="385" r:id="rId15"/>
    <p:sldId id="386" r:id="rId16"/>
    <p:sldId id="387" r:id="rId17"/>
    <p:sldId id="388" r:id="rId18"/>
    <p:sldId id="389" r:id="rId19"/>
    <p:sldId id="390" r:id="rId20"/>
    <p:sldId id="402" r:id="rId21"/>
    <p:sldId id="439" r:id="rId22"/>
    <p:sldId id="404" r:id="rId23"/>
    <p:sldId id="405" r:id="rId24"/>
    <p:sldId id="406" r:id="rId25"/>
    <p:sldId id="407" r:id="rId26"/>
    <p:sldId id="408" r:id="rId27"/>
    <p:sldId id="409" r:id="rId28"/>
    <p:sldId id="410" r:id="rId29"/>
    <p:sldId id="411" r:id="rId30"/>
    <p:sldId id="412" r:id="rId31"/>
    <p:sldId id="413" r:id="rId32"/>
    <p:sldId id="414" r:id="rId33"/>
    <p:sldId id="415" r:id="rId34"/>
    <p:sldId id="416" r:id="rId35"/>
    <p:sldId id="418" r:id="rId36"/>
    <p:sldId id="420" r:id="rId37"/>
    <p:sldId id="421" r:id="rId38"/>
    <p:sldId id="440" r:id="rId39"/>
    <p:sldId id="443" r:id="rId40"/>
    <p:sldId id="441" r:id="rId41"/>
    <p:sldId id="422" r:id="rId42"/>
    <p:sldId id="442" r:id="rId43"/>
    <p:sldId id="423" r:id="rId44"/>
    <p:sldId id="424" r:id="rId45"/>
    <p:sldId id="425" r:id="rId46"/>
    <p:sldId id="427" r:id="rId47"/>
    <p:sldId id="428" r:id="rId48"/>
    <p:sldId id="432" r:id="rId49"/>
    <p:sldId id="433" r:id="rId50"/>
    <p:sldId id="434" r:id="rId51"/>
    <p:sldId id="436" r:id="rId52"/>
    <p:sldId id="437" r:id="rId53"/>
    <p:sldId id="438" r:id="rId54"/>
    <p:sldId id="375" r:id="rId55"/>
    <p:sldId id="374" r:id="rId56"/>
  </p:sldIdLst>
  <p:sldSz cx="9144000" cy="6858000" type="screen4x3"/>
  <p:notesSz cx="6805613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1D06C6"/>
  </p:clrMru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테마 스타일 2 - 강조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어두운 스타일 1 - 강조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테마 스타일 1 - 강조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8603FDC-E32A-4AB5-989C-0864C3EAD2B8}" styleName="테마 스타일 2 - 강조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AF606853-7671-496A-8E4F-DF71F8EC918B}" styleName="어두운 스타일 1 - 강조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어두운 스타일 1 - 강조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vertBarState="maximized">
    <p:restoredLeft sz="15448" autoAdjust="0"/>
    <p:restoredTop sz="94660"/>
  </p:normalViewPr>
  <p:slideViewPr>
    <p:cSldViewPr>
      <p:cViewPr varScale="1">
        <p:scale>
          <a:sx n="64" d="100"/>
          <a:sy n="64" d="100"/>
        </p:scale>
        <p:origin x="-124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8" d="100"/>
          <a:sy n="48" d="100"/>
        </p:scale>
        <p:origin x="-2388" y="-102"/>
      </p:cViewPr>
      <p:guideLst>
        <p:guide orient="horz" pos="3130"/>
        <p:guide pos="2143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ork\%5bNatural_Hazard%5d\DB\TyphoonDB\&#53468;&#54413;%20&#44053;&#50864;\20091029\typhoon_rain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ork\%5bNatural_Hazard%5d\DB\TyphoonDB\&#53468;&#54413;%20&#44053;&#50864;\20091029\typhoon_rain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ork\%5bNatural_Hazard%5d\DB\TyphoonDB\&#53468;&#54413;%20&#44053;&#50864;\20091029\typhoon_rain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ork\%5bNatural_Hazard%5d\DB\TyphoonDB\&#53468;&#54413;%20&#44053;&#50864;\20091029\typhoon_rai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ork\%5bNatural_Hazard%5d\DB\TyphoonDB\&#53468;&#54413;%20&#44053;&#50864;\20091029\typhoon_rai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ork\%5bNatural_Hazard%5d\DB\TyphoonDB\&#53468;&#54413;%20&#44053;&#50864;\20091029\typhoon_rai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ork\%5bNatural_Hazard%5d\DB\TyphoonDB\&#53468;&#54413;%20&#44053;&#50864;\20091029\typhoon_rain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ork\%5bNatural_Hazard%5d\DB\TyphoonDB\&#53468;&#54413;%20&#44053;&#50864;\20091029\typhoon_rain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ork\%5bNatural_Hazard%5d\DB\TyphoonDB\&#53468;&#54413;%20&#44053;&#50864;\20091029\typhoon_rain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ork\%5bNatural_Hazard%5d\DB\TyphoonDB\&#53468;&#54413;%20&#44053;&#50864;\20091029\typhoon_rain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ork\%5bNatural_Hazard%5d\DB\TyphoonDB\&#53468;&#54413;%20&#44053;&#50864;\20091029\typhoon_rain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ork\%5bNatural_Hazard%5d\DB\TyphoonDB\&#53468;&#54413;%20&#44053;&#50864;\20091029\typhoon_rai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Sheet2!$J$21</c:f>
              <c:strCache>
                <c:ptCount val="1"/>
                <c:pt idx="0">
                  <c:v>W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Sheet2!$G$20:$G$26</c:f>
              <c:numCache>
                <c:formatCode>General</c:formatCode>
                <c:ptCount val="7"/>
                <c:pt idx="0">
                  <c:v>129.44698482822733</c:v>
                </c:pt>
                <c:pt idx="1">
                  <c:v>97.656961768153579</c:v>
                </c:pt>
                <c:pt idx="2">
                  <c:v>47.279688230791308</c:v>
                </c:pt>
                <c:pt idx="3">
                  <c:v>94.876214644579704</c:v>
                </c:pt>
                <c:pt idx="4">
                  <c:v>85.442577174195748</c:v>
                </c:pt>
                <c:pt idx="5">
                  <c:v>100.60221822008855</c:v>
                </c:pt>
                <c:pt idx="6">
                  <c:v>151.30939935312725</c:v>
                </c:pt>
              </c:numCache>
            </c:numRef>
          </c:xVal>
          <c:yVal>
            <c:numRef>
              <c:f>Sheet2!$E$20:$E$26</c:f>
              <c:numCache>
                <c:formatCode>General</c:formatCode>
                <c:ptCount val="7"/>
                <c:pt idx="0">
                  <c:v>5.7</c:v>
                </c:pt>
                <c:pt idx="1">
                  <c:v>0.30000000000000032</c:v>
                </c:pt>
                <c:pt idx="2">
                  <c:v>53.6</c:v>
                </c:pt>
                <c:pt idx="3">
                  <c:v>8.7000000000000011</c:v>
                </c:pt>
                <c:pt idx="4">
                  <c:v>10.1</c:v>
                </c:pt>
                <c:pt idx="5">
                  <c:v>41.6</c:v>
                </c:pt>
                <c:pt idx="6">
                  <c:v>91.7</c:v>
                </c:pt>
              </c:numCache>
            </c:numRef>
          </c:yVal>
        </c:ser>
        <c:axId val="74954624"/>
        <c:axId val="75196288"/>
      </c:scatterChart>
      <c:valAx>
        <c:axId val="7495462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ko-KR" dirty="0" smtClean="0"/>
                  <a:t>Rainfall</a:t>
                </a:r>
                <a:r>
                  <a:rPr lang="en-US" altLang="ko-KR" baseline="0" dirty="0" smtClean="0"/>
                  <a:t> </a:t>
                </a:r>
                <a:r>
                  <a:rPr lang="en-US" altLang="ko-KR" dirty="0" smtClean="0"/>
                  <a:t>(mm</a:t>
                </a:r>
                <a:r>
                  <a:rPr lang="en-US" altLang="ko-KR" dirty="0"/>
                  <a:t>)</a:t>
                </a:r>
                <a:endParaRPr lang="ko-KR" altLang="en-US" dirty="0"/>
              </a:p>
            </c:rich>
          </c:tx>
          <c:layout/>
        </c:title>
        <c:numFmt formatCode="General" sourceLinked="1"/>
        <c:tickLblPos val="nextTo"/>
        <c:crossAx val="75196288"/>
        <c:crosses val="autoZero"/>
        <c:crossBetween val="midCat"/>
      </c:valAx>
      <c:valAx>
        <c:axId val="7519628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altLang="ko-KR" dirty="0" smtClean="0"/>
                  <a:t>Damages (M</a:t>
                </a:r>
                <a:r>
                  <a:rPr lang="en-US" altLang="ko-KR" baseline="0" dirty="0" smtClean="0"/>
                  <a:t> USD</a:t>
                </a:r>
                <a:r>
                  <a:rPr lang="en-US" altLang="ko-KR" dirty="0" smtClean="0"/>
                  <a:t>)</a:t>
                </a:r>
                <a:endParaRPr lang="ko-KR" altLang="en-US" dirty="0"/>
              </a:p>
            </c:rich>
          </c:tx>
          <c:layout/>
        </c:title>
        <c:numFmt formatCode="General" sourceLinked="1"/>
        <c:tickLblPos val="nextTo"/>
        <c:crossAx val="74954624"/>
        <c:crosses val="autoZero"/>
        <c:crossBetween val="midCat"/>
      </c:valAx>
    </c:plotArea>
    <c:plotVisOnly val="1"/>
  </c:chart>
  <c:spPr>
    <a:ln>
      <a:noFill/>
    </a:ln>
  </c:spPr>
  <c:txPr>
    <a:bodyPr/>
    <a:lstStyle/>
    <a:p>
      <a:pPr>
        <a:defRPr sz="1400"/>
      </a:pPr>
      <a:endParaRPr lang="ko-KR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Sheet2!$J$2</c:f>
              <c:strCache>
                <c:ptCount val="1"/>
                <c:pt idx="0">
                  <c:v>SE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Sheet2!$K$2:$K$10</c:f>
              <c:numCache>
                <c:formatCode>General</c:formatCode>
                <c:ptCount val="9"/>
                <c:pt idx="0">
                  <c:v>25</c:v>
                </c:pt>
                <c:pt idx="1">
                  <c:v>26</c:v>
                </c:pt>
                <c:pt idx="2">
                  <c:v>25</c:v>
                </c:pt>
                <c:pt idx="3">
                  <c:v>26</c:v>
                </c:pt>
                <c:pt idx="4">
                  <c:v>27</c:v>
                </c:pt>
                <c:pt idx="5">
                  <c:v>27</c:v>
                </c:pt>
                <c:pt idx="6">
                  <c:v>21</c:v>
                </c:pt>
                <c:pt idx="7">
                  <c:v>26</c:v>
                </c:pt>
                <c:pt idx="8">
                  <c:v>26</c:v>
                </c:pt>
              </c:numCache>
            </c:numRef>
          </c:xVal>
          <c:yVal>
            <c:numRef>
              <c:f>Sheet2!$G$2:$G$10</c:f>
              <c:numCache>
                <c:formatCode>General</c:formatCode>
                <c:ptCount val="9"/>
                <c:pt idx="0">
                  <c:v>128.51784376855022</c:v>
                </c:pt>
                <c:pt idx="1">
                  <c:v>92.002608417144558</c:v>
                </c:pt>
                <c:pt idx="2">
                  <c:v>82.89375914931972</c:v>
                </c:pt>
                <c:pt idx="3">
                  <c:v>230.86071128625272</c:v>
                </c:pt>
                <c:pt idx="4">
                  <c:v>24.447329428705281</c:v>
                </c:pt>
                <c:pt idx="5">
                  <c:v>271.01173981426263</c:v>
                </c:pt>
                <c:pt idx="6">
                  <c:v>94.020607240114273</c:v>
                </c:pt>
                <c:pt idx="7">
                  <c:v>47.106339909923364</c:v>
                </c:pt>
                <c:pt idx="8">
                  <c:v>56.425868398709163</c:v>
                </c:pt>
              </c:numCache>
            </c:numRef>
          </c:yVal>
        </c:ser>
        <c:axId val="75608064"/>
        <c:axId val="75609984"/>
      </c:scatterChart>
      <c:valAx>
        <c:axId val="75608064"/>
        <c:scaling>
          <c:orientation val="minMax"/>
          <c:max val="30"/>
          <c:min val="20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b="1" i="0" baseline="0" dirty="0" smtClean="0"/>
                  <a:t>SST</a:t>
                </a:r>
                <a:endParaRPr lang="ko-KR" sz="1400" b="1" i="0" baseline="0" dirty="0"/>
              </a:p>
            </c:rich>
          </c:tx>
          <c:layout/>
        </c:title>
        <c:numFmt formatCode="General" sourceLinked="1"/>
        <c:tickLblPos val="nextTo"/>
        <c:crossAx val="75609984"/>
        <c:crosses val="autoZero"/>
        <c:crossBetween val="midCat"/>
      </c:valAx>
      <c:valAx>
        <c:axId val="7560998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altLang="ko-KR" sz="1400" b="1" i="0" baseline="0" dirty="0" smtClean="0"/>
                  <a:t>Rainfall</a:t>
                </a:r>
                <a:r>
                  <a:rPr lang="ko-KR" sz="1400" b="1" i="0" baseline="0" dirty="0" smtClean="0"/>
                  <a:t> </a:t>
                </a:r>
                <a:r>
                  <a:rPr lang="en-US" sz="1400" b="1" i="0" baseline="0" dirty="0" smtClean="0"/>
                  <a:t>(mm)</a:t>
                </a:r>
                <a:endParaRPr lang="ko-KR" sz="1400" b="1" i="0" baseline="0" dirty="0"/>
              </a:p>
            </c:rich>
          </c:tx>
          <c:layout/>
        </c:title>
        <c:numFmt formatCode="General" sourceLinked="1"/>
        <c:tickLblPos val="nextTo"/>
        <c:crossAx val="75608064"/>
        <c:crosses val="autoZero"/>
        <c:crossBetween val="midCat"/>
      </c:valAx>
    </c:plotArea>
    <c:plotVisOnly val="1"/>
  </c:chart>
  <c:txPr>
    <a:bodyPr/>
    <a:lstStyle/>
    <a:p>
      <a:pPr>
        <a:defRPr sz="1400"/>
      </a:pPr>
      <a:endParaRPr lang="ko-KR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Sheet2!$J$21</c:f>
              <c:strCache>
                <c:ptCount val="1"/>
                <c:pt idx="0">
                  <c:v>W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Sheet2!$I$20:$I$26</c:f>
              <c:numCache>
                <c:formatCode>General</c:formatCode>
                <c:ptCount val="7"/>
                <c:pt idx="0">
                  <c:v>985</c:v>
                </c:pt>
                <c:pt idx="1">
                  <c:v>985</c:v>
                </c:pt>
                <c:pt idx="2">
                  <c:v>994</c:v>
                </c:pt>
                <c:pt idx="3">
                  <c:v>994</c:v>
                </c:pt>
                <c:pt idx="4">
                  <c:v>992</c:v>
                </c:pt>
                <c:pt idx="5">
                  <c:v>975</c:v>
                </c:pt>
                <c:pt idx="6">
                  <c:v>985</c:v>
                </c:pt>
              </c:numCache>
            </c:numRef>
          </c:xVal>
          <c:yVal>
            <c:numRef>
              <c:f>Sheet2!$L$20:$L$26</c:f>
              <c:numCache>
                <c:formatCode>General</c:formatCode>
                <c:ptCount val="7"/>
                <c:pt idx="0">
                  <c:v>17.3</c:v>
                </c:pt>
                <c:pt idx="1">
                  <c:v>7.1</c:v>
                </c:pt>
                <c:pt idx="3">
                  <c:v>19</c:v>
                </c:pt>
                <c:pt idx="4">
                  <c:v>20</c:v>
                </c:pt>
                <c:pt idx="5">
                  <c:v>22.2</c:v>
                </c:pt>
                <c:pt idx="6">
                  <c:v>27.3</c:v>
                </c:pt>
              </c:numCache>
            </c:numRef>
          </c:yVal>
        </c:ser>
        <c:axId val="76354688"/>
        <c:axId val="76356608"/>
      </c:scatterChart>
      <c:valAx>
        <c:axId val="7635468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ko-KR" dirty="0" smtClean="0"/>
                  <a:t>Central Pressure</a:t>
                </a:r>
                <a:r>
                  <a:rPr lang="ko-KR" altLang="en-US" dirty="0" smtClean="0"/>
                  <a:t> </a:t>
                </a:r>
                <a:r>
                  <a:rPr lang="en-US" altLang="ko-KR" dirty="0"/>
                  <a:t>(</a:t>
                </a:r>
                <a:r>
                  <a:rPr lang="en-US" altLang="ko-KR" dirty="0" err="1"/>
                  <a:t>mb</a:t>
                </a:r>
                <a:r>
                  <a:rPr lang="en-US" altLang="ko-KR" dirty="0"/>
                  <a:t>)</a:t>
                </a:r>
                <a:endParaRPr lang="ko-KR" altLang="en-US" dirty="0"/>
              </a:p>
            </c:rich>
          </c:tx>
          <c:layout/>
        </c:title>
        <c:numFmt formatCode="General" sourceLinked="1"/>
        <c:tickLblPos val="nextTo"/>
        <c:crossAx val="76356608"/>
        <c:crosses val="autoZero"/>
        <c:crossBetween val="midCat"/>
      </c:valAx>
      <c:valAx>
        <c:axId val="7635660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altLang="ko-KR" dirty="0" smtClean="0"/>
                  <a:t>Max Wind (m/s)</a:t>
                </a:r>
                <a:endParaRPr lang="en-US" altLang="ko-KR" dirty="0"/>
              </a:p>
            </c:rich>
          </c:tx>
          <c:layout/>
        </c:title>
        <c:numFmt formatCode="General" sourceLinked="1"/>
        <c:tickLblPos val="nextTo"/>
        <c:crossAx val="76354688"/>
        <c:crosses val="autoZero"/>
        <c:crossBetween val="midCat"/>
      </c:valAx>
    </c:plotArea>
    <c:plotVisOnly val="1"/>
  </c:chart>
  <c:txPr>
    <a:bodyPr/>
    <a:lstStyle/>
    <a:p>
      <a:pPr>
        <a:defRPr sz="1600"/>
      </a:pPr>
      <a:endParaRPr lang="ko-KR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Sheet2!$J$21</c:f>
              <c:strCache>
                <c:ptCount val="1"/>
                <c:pt idx="0">
                  <c:v>W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Sheet2!$L$20:$L$26</c:f>
              <c:numCache>
                <c:formatCode>General</c:formatCode>
                <c:ptCount val="7"/>
                <c:pt idx="0">
                  <c:v>17.3</c:v>
                </c:pt>
                <c:pt idx="1">
                  <c:v>7.1</c:v>
                </c:pt>
                <c:pt idx="3">
                  <c:v>19</c:v>
                </c:pt>
                <c:pt idx="4">
                  <c:v>20</c:v>
                </c:pt>
                <c:pt idx="5">
                  <c:v>22.2</c:v>
                </c:pt>
                <c:pt idx="6">
                  <c:v>27.3</c:v>
                </c:pt>
              </c:numCache>
            </c:numRef>
          </c:xVal>
          <c:yVal>
            <c:numRef>
              <c:f>Sheet2!$E$20:$E$26</c:f>
              <c:numCache>
                <c:formatCode>General</c:formatCode>
                <c:ptCount val="7"/>
                <c:pt idx="0">
                  <c:v>5.7</c:v>
                </c:pt>
                <c:pt idx="1">
                  <c:v>0.30000000000000032</c:v>
                </c:pt>
                <c:pt idx="2">
                  <c:v>53.6</c:v>
                </c:pt>
                <c:pt idx="3">
                  <c:v>8.7000000000000011</c:v>
                </c:pt>
                <c:pt idx="4">
                  <c:v>10.1</c:v>
                </c:pt>
                <c:pt idx="5">
                  <c:v>41.6</c:v>
                </c:pt>
                <c:pt idx="6">
                  <c:v>91.7</c:v>
                </c:pt>
              </c:numCache>
            </c:numRef>
          </c:yVal>
        </c:ser>
        <c:axId val="76372224"/>
        <c:axId val="76390784"/>
      </c:scatterChart>
      <c:valAx>
        <c:axId val="7637222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ko-KR" dirty="0" smtClean="0"/>
                  <a:t>Max Wind</a:t>
                </a:r>
                <a:r>
                  <a:rPr lang="en-US" altLang="ko-KR" baseline="0" dirty="0" smtClean="0"/>
                  <a:t> (m/s)</a:t>
                </a:r>
                <a:endParaRPr lang="ko-KR" altLang="en-US" dirty="0"/>
              </a:p>
            </c:rich>
          </c:tx>
          <c:layout/>
        </c:title>
        <c:numFmt formatCode="General" sourceLinked="1"/>
        <c:tickLblPos val="nextTo"/>
        <c:crossAx val="76390784"/>
        <c:crosses val="autoZero"/>
        <c:crossBetween val="midCat"/>
      </c:valAx>
      <c:valAx>
        <c:axId val="7639078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altLang="ko-KR" dirty="0" smtClean="0"/>
                  <a:t>Damages</a:t>
                </a:r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(M USD)</a:t>
                </a:r>
                <a:endParaRPr lang="ko-KR" altLang="en-US" dirty="0"/>
              </a:p>
            </c:rich>
          </c:tx>
          <c:layout/>
        </c:title>
        <c:numFmt formatCode="General" sourceLinked="1"/>
        <c:tickLblPos val="nextTo"/>
        <c:crossAx val="76372224"/>
        <c:crosses val="autoZero"/>
        <c:crossBetween val="midCat"/>
      </c:valAx>
    </c:plotArea>
    <c:plotVisOnly val="1"/>
  </c:chart>
  <c:txPr>
    <a:bodyPr/>
    <a:lstStyle/>
    <a:p>
      <a:pPr>
        <a:defRPr sz="1400"/>
      </a:pPr>
      <a:endParaRPr lang="ko-K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Sheet2!$J$21</c:f>
              <c:strCache>
                <c:ptCount val="1"/>
                <c:pt idx="0">
                  <c:v>W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Sheet2!$K$20:$K$26</c:f>
              <c:numCache>
                <c:formatCode>General</c:formatCode>
                <c:ptCount val="7"/>
                <c:pt idx="0">
                  <c:v>29</c:v>
                </c:pt>
                <c:pt idx="1">
                  <c:v>29</c:v>
                </c:pt>
                <c:pt idx="2">
                  <c:v>25</c:v>
                </c:pt>
                <c:pt idx="3">
                  <c:v>26</c:v>
                </c:pt>
                <c:pt idx="4">
                  <c:v>29</c:v>
                </c:pt>
                <c:pt idx="5">
                  <c:v>24</c:v>
                </c:pt>
                <c:pt idx="6">
                  <c:v>23</c:v>
                </c:pt>
              </c:numCache>
            </c:numRef>
          </c:xVal>
          <c:yVal>
            <c:numRef>
              <c:f>Sheet2!$G$20:$G$26</c:f>
              <c:numCache>
                <c:formatCode>General</c:formatCode>
                <c:ptCount val="7"/>
                <c:pt idx="0">
                  <c:v>129.44698482822733</c:v>
                </c:pt>
                <c:pt idx="1">
                  <c:v>97.656961768153579</c:v>
                </c:pt>
                <c:pt idx="2">
                  <c:v>47.279688230791308</c:v>
                </c:pt>
                <c:pt idx="3">
                  <c:v>94.876214644579704</c:v>
                </c:pt>
                <c:pt idx="4">
                  <c:v>85.442577174195748</c:v>
                </c:pt>
                <c:pt idx="5">
                  <c:v>100.60221822008855</c:v>
                </c:pt>
                <c:pt idx="6">
                  <c:v>151.30939935312725</c:v>
                </c:pt>
              </c:numCache>
            </c:numRef>
          </c:yVal>
        </c:ser>
        <c:axId val="75420800"/>
        <c:axId val="75422720"/>
      </c:scatterChart>
      <c:valAx>
        <c:axId val="75420800"/>
        <c:scaling>
          <c:orientation val="minMax"/>
          <c:max val="30"/>
          <c:min val="2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ko-KR"/>
                  <a:t>SST</a:t>
                </a:r>
                <a:r>
                  <a:rPr lang="en-US" altLang="ko-KR" baseline="0"/>
                  <a:t> (deg)</a:t>
                </a:r>
                <a:endParaRPr lang="ko-KR" altLang="en-US"/>
              </a:p>
            </c:rich>
          </c:tx>
          <c:layout/>
        </c:title>
        <c:numFmt formatCode="General" sourceLinked="1"/>
        <c:tickLblPos val="nextTo"/>
        <c:crossAx val="75422720"/>
        <c:crosses val="autoZero"/>
        <c:crossBetween val="midCat"/>
      </c:valAx>
      <c:valAx>
        <c:axId val="7542272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altLang="ko-KR" dirty="0" smtClean="0"/>
                  <a:t>Rainfall (mm</a:t>
                </a:r>
                <a:r>
                  <a:rPr lang="en-US" altLang="ko-KR" dirty="0"/>
                  <a:t>)</a:t>
                </a:r>
                <a:endParaRPr lang="ko-KR" altLang="en-US" dirty="0"/>
              </a:p>
            </c:rich>
          </c:tx>
          <c:layout/>
        </c:title>
        <c:numFmt formatCode="General" sourceLinked="1"/>
        <c:tickLblPos val="nextTo"/>
        <c:crossAx val="75420800"/>
        <c:crosses val="autoZero"/>
        <c:crossBetween val="midCat"/>
      </c:valAx>
    </c:plotArea>
    <c:plotVisOnly val="1"/>
  </c:chart>
  <c:txPr>
    <a:bodyPr/>
    <a:lstStyle/>
    <a:p>
      <a:pPr>
        <a:defRPr sz="1400"/>
      </a:pPr>
      <a:endParaRPr lang="ko-K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autoTitleDeleted val="1"/>
    <c:plotArea>
      <c:layout>
        <c:manualLayout>
          <c:layoutTarget val="inner"/>
          <c:xMode val="edge"/>
          <c:yMode val="edge"/>
          <c:x val="0.12643985126859142"/>
          <c:y val="0.11112103174603179"/>
          <c:w val="0.81325459317585302"/>
          <c:h val="0.60367658730158769"/>
        </c:manualLayout>
      </c:layout>
      <c:scatterChart>
        <c:scatterStyle val="lineMarker"/>
        <c:ser>
          <c:idx val="0"/>
          <c:order val="0"/>
          <c:tx>
            <c:strRef>
              <c:f>Sheet2!$J$2</c:f>
              <c:strCache>
                <c:ptCount val="1"/>
                <c:pt idx="0">
                  <c:v>SE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Sheet2!$L$2:$L$10</c:f>
              <c:numCache>
                <c:formatCode>General</c:formatCode>
                <c:ptCount val="9"/>
                <c:pt idx="0">
                  <c:v>20</c:v>
                </c:pt>
                <c:pt idx="1">
                  <c:v>18.3</c:v>
                </c:pt>
                <c:pt idx="2">
                  <c:v>9.3000000000000007</c:v>
                </c:pt>
                <c:pt idx="3">
                  <c:v>22.7</c:v>
                </c:pt>
                <c:pt idx="4">
                  <c:v>21.8</c:v>
                </c:pt>
                <c:pt idx="5">
                  <c:v>16.7</c:v>
                </c:pt>
                <c:pt idx="6">
                  <c:v>13.2</c:v>
                </c:pt>
                <c:pt idx="7">
                  <c:v>15.6</c:v>
                </c:pt>
                <c:pt idx="8">
                  <c:v>22.8</c:v>
                </c:pt>
              </c:numCache>
            </c:numRef>
          </c:xVal>
          <c:yVal>
            <c:numRef>
              <c:f>Sheet2!$E$2:$E$10</c:f>
              <c:numCache>
                <c:formatCode>General</c:formatCode>
                <c:ptCount val="9"/>
                <c:pt idx="0">
                  <c:v>14.16</c:v>
                </c:pt>
                <c:pt idx="1">
                  <c:v>1.42</c:v>
                </c:pt>
                <c:pt idx="2">
                  <c:v>0.1</c:v>
                </c:pt>
                <c:pt idx="3">
                  <c:v>139.5</c:v>
                </c:pt>
                <c:pt idx="4">
                  <c:v>7</c:v>
                </c:pt>
                <c:pt idx="5">
                  <c:v>102.8</c:v>
                </c:pt>
                <c:pt idx="6">
                  <c:v>11.6</c:v>
                </c:pt>
                <c:pt idx="7">
                  <c:v>1.5</c:v>
                </c:pt>
                <c:pt idx="8">
                  <c:v>138.5</c:v>
                </c:pt>
              </c:numCache>
            </c:numRef>
          </c:yVal>
        </c:ser>
        <c:axId val="75458816"/>
        <c:axId val="75460992"/>
      </c:scatterChart>
      <c:valAx>
        <c:axId val="7545881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Max Wind (m/s)</a:t>
                </a:r>
                <a:endParaRPr lang="ko-KR"/>
              </a:p>
            </c:rich>
          </c:tx>
          <c:layout/>
        </c:title>
        <c:numFmt formatCode="General" sourceLinked="1"/>
        <c:tickLblPos val="nextTo"/>
        <c:crossAx val="75460992"/>
        <c:crosses val="autoZero"/>
        <c:crossBetween val="midCat"/>
      </c:valAx>
      <c:valAx>
        <c:axId val="7546099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altLang="ko-KR" dirty="0" smtClean="0"/>
                  <a:t>Damages</a:t>
                </a:r>
                <a:r>
                  <a:rPr lang="ko-KR" dirty="0" smtClean="0"/>
                  <a:t> </a:t>
                </a:r>
                <a:r>
                  <a:rPr lang="en-US" dirty="0" smtClean="0"/>
                  <a:t>(M USD)</a:t>
                </a:r>
                <a:endParaRPr lang="ko-KR" dirty="0"/>
              </a:p>
            </c:rich>
          </c:tx>
          <c:layout/>
        </c:title>
        <c:numFmt formatCode="General" sourceLinked="1"/>
        <c:tickLblPos val="nextTo"/>
        <c:crossAx val="75458816"/>
        <c:crosses val="autoZero"/>
        <c:crossBetween val="midCat"/>
      </c:valAx>
    </c:plotArea>
    <c:plotVisOnly val="1"/>
  </c:chart>
  <c:txPr>
    <a:bodyPr/>
    <a:lstStyle/>
    <a:p>
      <a:pPr>
        <a:defRPr sz="1200"/>
      </a:pPr>
      <a:endParaRPr lang="ko-KR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Sheet2!$J$2</c:f>
              <c:strCache>
                <c:ptCount val="1"/>
                <c:pt idx="0">
                  <c:v>SE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Sheet2!$I$2:$I$10</c:f>
              <c:numCache>
                <c:formatCode>General</c:formatCode>
                <c:ptCount val="9"/>
                <c:pt idx="0">
                  <c:v>950</c:v>
                </c:pt>
                <c:pt idx="1">
                  <c:v>940</c:v>
                </c:pt>
                <c:pt idx="2">
                  <c:v>980</c:v>
                </c:pt>
                <c:pt idx="3">
                  <c:v>950</c:v>
                </c:pt>
                <c:pt idx="4">
                  <c:v>980</c:v>
                </c:pt>
                <c:pt idx="5">
                  <c:v>950</c:v>
                </c:pt>
                <c:pt idx="6">
                  <c:v>975</c:v>
                </c:pt>
                <c:pt idx="7">
                  <c:v>945</c:v>
                </c:pt>
                <c:pt idx="8">
                  <c:v>965</c:v>
                </c:pt>
              </c:numCache>
            </c:numRef>
          </c:xVal>
          <c:yVal>
            <c:numRef>
              <c:f>Sheet2!$L$2:$L$10</c:f>
              <c:numCache>
                <c:formatCode>General</c:formatCode>
                <c:ptCount val="9"/>
                <c:pt idx="0">
                  <c:v>20</c:v>
                </c:pt>
                <c:pt idx="1">
                  <c:v>18.3</c:v>
                </c:pt>
                <c:pt idx="2">
                  <c:v>9.3000000000000007</c:v>
                </c:pt>
                <c:pt idx="3">
                  <c:v>22.7</c:v>
                </c:pt>
                <c:pt idx="4">
                  <c:v>21.8</c:v>
                </c:pt>
                <c:pt idx="5">
                  <c:v>16.7</c:v>
                </c:pt>
                <c:pt idx="6">
                  <c:v>13.2</c:v>
                </c:pt>
                <c:pt idx="7">
                  <c:v>15.6</c:v>
                </c:pt>
                <c:pt idx="8">
                  <c:v>22.8</c:v>
                </c:pt>
              </c:numCache>
            </c:numRef>
          </c:yVal>
        </c:ser>
        <c:axId val="75477760"/>
        <c:axId val="75479680"/>
      </c:scatterChart>
      <c:valAx>
        <c:axId val="7547776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ko-KR" dirty="0" smtClean="0"/>
                  <a:t>Central Pressure</a:t>
                </a:r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(</a:t>
                </a:r>
                <a:r>
                  <a:rPr lang="en-US" altLang="ko-KR" dirty="0" err="1" smtClean="0"/>
                  <a:t>mb</a:t>
                </a:r>
                <a:r>
                  <a:rPr lang="en-US" altLang="ko-KR" dirty="0" smtClean="0"/>
                  <a:t>)</a:t>
                </a:r>
                <a:endParaRPr lang="ko-KR" altLang="en-US" dirty="0"/>
              </a:p>
            </c:rich>
          </c:tx>
          <c:layout/>
        </c:title>
        <c:numFmt formatCode="General" sourceLinked="1"/>
        <c:tickLblPos val="nextTo"/>
        <c:crossAx val="75479680"/>
        <c:crosses val="autoZero"/>
        <c:crossBetween val="midCat"/>
      </c:valAx>
      <c:valAx>
        <c:axId val="7547968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altLang="ko-KR" dirty="0" smtClean="0"/>
                  <a:t>Max Wind (m/s)</a:t>
                </a:r>
                <a:endParaRPr lang="ko-KR" altLang="en-US" dirty="0"/>
              </a:p>
            </c:rich>
          </c:tx>
          <c:layout/>
        </c:title>
        <c:numFmt formatCode="General" sourceLinked="1"/>
        <c:tickLblPos val="nextTo"/>
        <c:crossAx val="75477760"/>
        <c:crosses val="autoZero"/>
        <c:crossBetween val="midCat"/>
      </c:valAx>
    </c:plotArea>
    <c:plotVisOnly val="1"/>
  </c:chart>
  <c:txPr>
    <a:bodyPr/>
    <a:lstStyle/>
    <a:p>
      <a:pPr>
        <a:defRPr sz="1400"/>
      </a:pPr>
      <a:endParaRPr lang="ko-KR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Sheet2!$J$11</c:f>
              <c:strCache>
                <c:ptCount val="1"/>
                <c:pt idx="0">
                  <c:v>S-L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Sheet2!$K$11:$K$19</c:f>
              <c:numCache>
                <c:formatCode>General</c:formatCode>
                <c:ptCount val="9"/>
                <c:pt idx="0">
                  <c:v>29</c:v>
                </c:pt>
                <c:pt idx="1">
                  <c:v>26</c:v>
                </c:pt>
                <c:pt idx="2">
                  <c:v>25</c:v>
                </c:pt>
                <c:pt idx="3">
                  <c:v>25</c:v>
                </c:pt>
                <c:pt idx="4">
                  <c:v>27</c:v>
                </c:pt>
                <c:pt idx="5">
                  <c:v>26</c:v>
                </c:pt>
                <c:pt idx="6">
                  <c:v>27</c:v>
                </c:pt>
                <c:pt idx="7">
                  <c:v>27</c:v>
                </c:pt>
                <c:pt idx="8">
                  <c:v>27</c:v>
                </c:pt>
              </c:numCache>
            </c:numRef>
          </c:xVal>
          <c:yVal>
            <c:numRef>
              <c:f>Sheet2!$G$11:$G$19</c:f>
              <c:numCache>
                <c:formatCode>General</c:formatCode>
                <c:ptCount val="9"/>
                <c:pt idx="0">
                  <c:v>246.30908951434918</c:v>
                </c:pt>
                <c:pt idx="1">
                  <c:v>107.74276603366117</c:v>
                </c:pt>
                <c:pt idx="2">
                  <c:v>121.15019999555554</c:v>
                </c:pt>
                <c:pt idx="3">
                  <c:v>98.762834148870752</c:v>
                </c:pt>
                <c:pt idx="4">
                  <c:v>198.88517650133025</c:v>
                </c:pt>
                <c:pt idx="5">
                  <c:v>200.75967528738619</c:v>
                </c:pt>
                <c:pt idx="6">
                  <c:v>284.9160001943327</c:v>
                </c:pt>
                <c:pt idx="7">
                  <c:v>195.53003587141927</c:v>
                </c:pt>
                <c:pt idx="8">
                  <c:v>197.27958377815338</c:v>
                </c:pt>
              </c:numCache>
            </c:numRef>
          </c:yVal>
        </c:ser>
        <c:axId val="75901952"/>
        <c:axId val="75953280"/>
      </c:scatterChart>
      <c:valAx>
        <c:axId val="75901952"/>
        <c:scaling>
          <c:orientation val="minMax"/>
          <c:max val="30"/>
          <c:min val="2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ko-KR" dirty="0" smtClean="0"/>
                  <a:t>SST</a:t>
                </a:r>
                <a:endParaRPr lang="ko-KR" altLang="en-US" dirty="0"/>
              </a:p>
            </c:rich>
          </c:tx>
          <c:layout/>
        </c:title>
        <c:numFmt formatCode="General" sourceLinked="1"/>
        <c:tickLblPos val="nextTo"/>
        <c:crossAx val="75953280"/>
        <c:crosses val="autoZero"/>
        <c:crossBetween val="midCat"/>
      </c:valAx>
      <c:valAx>
        <c:axId val="7595328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altLang="ko-KR" dirty="0" smtClean="0"/>
                  <a:t>Rainfall (mm)</a:t>
                </a:r>
                <a:endParaRPr lang="ko-KR" altLang="en-US" dirty="0"/>
              </a:p>
            </c:rich>
          </c:tx>
          <c:layout/>
        </c:title>
        <c:numFmt formatCode="General" sourceLinked="1"/>
        <c:tickLblPos val="nextTo"/>
        <c:crossAx val="75901952"/>
        <c:crosses val="autoZero"/>
        <c:crossBetween val="midCat"/>
      </c:valAx>
    </c:plotArea>
    <c:plotVisOnly val="1"/>
  </c:chart>
  <c:txPr>
    <a:bodyPr/>
    <a:lstStyle/>
    <a:p>
      <a:pPr>
        <a:defRPr sz="1400"/>
      </a:pPr>
      <a:endParaRPr lang="ko-KR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Sheet2!$J$11</c:f>
              <c:strCache>
                <c:ptCount val="1"/>
                <c:pt idx="0">
                  <c:v>S-L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Sheet2!$G$11:$G$19</c:f>
              <c:numCache>
                <c:formatCode>General</c:formatCode>
                <c:ptCount val="9"/>
                <c:pt idx="0">
                  <c:v>246.30908951434918</c:v>
                </c:pt>
                <c:pt idx="1">
                  <c:v>107.74276603366117</c:v>
                </c:pt>
                <c:pt idx="2">
                  <c:v>121.15019999555554</c:v>
                </c:pt>
                <c:pt idx="3">
                  <c:v>98.762834148870752</c:v>
                </c:pt>
                <c:pt idx="4">
                  <c:v>198.88517650133025</c:v>
                </c:pt>
                <c:pt idx="5">
                  <c:v>200.75967528738619</c:v>
                </c:pt>
                <c:pt idx="6">
                  <c:v>284.9160001943327</c:v>
                </c:pt>
                <c:pt idx="7">
                  <c:v>195.53003587141927</c:v>
                </c:pt>
                <c:pt idx="8">
                  <c:v>197.27958377815338</c:v>
                </c:pt>
              </c:numCache>
            </c:numRef>
          </c:xVal>
          <c:yVal>
            <c:numRef>
              <c:f>Sheet2!$E$11:$E$19</c:f>
              <c:numCache>
                <c:formatCode>General</c:formatCode>
                <c:ptCount val="9"/>
                <c:pt idx="0">
                  <c:v>257.7</c:v>
                </c:pt>
                <c:pt idx="1">
                  <c:v>416.9</c:v>
                </c:pt>
                <c:pt idx="2">
                  <c:v>14.3</c:v>
                </c:pt>
                <c:pt idx="3">
                  <c:v>131.5</c:v>
                </c:pt>
                <c:pt idx="4">
                  <c:v>6.7</c:v>
                </c:pt>
                <c:pt idx="5">
                  <c:v>333.9</c:v>
                </c:pt>
                <c:pt idx="6">
                  <c:v>15.6</c:v>
                </c:pt>
                <c:pt idx="7">
                  <c:v>5672.2</c:v>
                </c:pt>
                <c:pt idx="8">
                  <c:v>4494.6000000000004</c:v>
                </c:pt>
              </c:numCache>
            </c:numRef>
          </c:yVal>
        </c:ser>
        <c:axId val="76112256"/>
        <c:axId val="76114176"/>
      </c:scatterChart>
      <c:valAx>
        <c:axId val="7611225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altLang="ko-KR" sz="1400" b="1" i="0" baseline="0" dirty="0" smtClean="0"/>
                  <a:t>Rainfall </a:t>
                </a:r>
                <a:r>
                  <a:rPr lang="en-US" sz="1400" b="1" i="0" baseline="0" dirty="0" smtClean="0"/>
                  <a:t>(mm)</a:t>
                </a:r>
                <a:endParaRPr lang="ko-KR" sz="1400" b="1" i="0" baseline="0" dirty="0"/>
              </a:p>
            </c:rich>
          </c:tx>
          <c:layout/>
        </c:title>
        <c:numFmt formatCode="General" sourceLinked="1"/>
        <c:tickLblPos val="nextTo"/>
        <c:crossAx val="76114176"/>
        <c:crosses val="autoZero"/>
        <c:crossBetween val="midCat"/>
      </c:valAx>
      <c:valAx>
        <c:axId val="7611417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altLang="ko-KR" dirty="0" smtClean="0"/>
                  <a:t>Damages (10</a:t>
                </a:r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MUSD)</a:t>
                </a:r>
                <a:endParaRPr lang="ko-KR" altLang="en-US" dirty="0"/>
              </a:p>
            </c:rich>
          </c:tx>
          <c:layout/>
        </c:title>
        <c:numFmt formatCode="General" sourceLinked="1"/>
        <c:tickLblPos val="nextTo"/>
        <c:crossAx val="76112256"/>
        <c:crosses val="autoZero"/>
        <c:crossBetween val="midCat"/>
      </c:valAx>
    </c:plotArea>
    <c:plotVisOnly val="1"/>
  </c:chart>
  <c:txPr>
    <a:bodyPr/>
    <a:lstStyle/>
    <a:p>
      <a:pPr>
        <a:defRPr sz="1400"/>
      </a:pPr>
      <a:endParaRPr lang="ko-KR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Sheet2!$J$11</c:f>
              <c:strCache>
                <c:ptCount val="1"/>
                <c:pt idx="0">
                  <c:v>S-L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Sheet2!$I$11:$I$19</c:f>
              <c:numCache>
                <c:formatCode>General</c:formatCode>
                <c:ptCount val="9"/>
                <c:pt idx="0">
                  <c:v>970</c:v>
                </c:pt>
                <c:pt idx="1">
                  <c:v>975</c:v>
                </c:pt>
                <c:pt idx="2">
                  <c:v>975</c:v>
                </c:pt>
                <c:pt idx="3">
                  <c:v>950</c:v>
                </c:pt>
                <c:pt idx="4">
                  <c:v>980</c:v>
                </c:pt>
                <c:pt idx="5">
                  <c:v>975</c:v>
                </c:pt>
                <c:pt idx="6">
                  <c:v>970</c:v>
                </c:pt>
                <c:pt idx="7">
                  <c:v>960</c:v>
                </c:pt>
                <c:pt idx="8">
                  <c:v>940</c:v>
                </c:pt>
              </c:numCache>
            </c:numRef>
          </c:xVal>
          <c:yVal>
            <c:numRef>
              <c:f>Sheet2!$L$11:$L$19</c:f>
              <c:numCache>
                <c:formatCode>General</c:formatCode>
                <c:ptCount val="9"/>
                <c:pt idx="0">
                  <c:v>22.4</c:v>
                </c:pt>
                <c:pt idx="1">
                  <c:v>23.3</c:v>
                </c:pt>
                <c:pt idx="2">
                  <c:v>22.3</c:v>
                </c:pt>
                <c:pt idx="3">
                  <c:v>33.200000000000003</c:v>
                </c:pt>
                <c:pt idx="4">
                  <c:v>20</c:v>
                </c:pt>
                <c:pt idx="5">
                  <c:v>30</c:v>
                </c:pt>
                <c:pt idx="6">
                  <c:v>18.7</c:v>
                </c:pt>
                <c:pt idx="7">
                  <c:v>33.300000000000004</c:v>
                </c:pt>
                <c:pt idx="8">
                  <c:v>39.5</c:v>
                </c:pt>
              </c:numCache>
            </c:numRef>
          </c:yVal>
        </c:ser>
        <c:axId val="76137984"/>
        <c:axId val="76139520"/>
      </c:scatterChart>
      <c:valAx>
        <c:axId val="76137984"/>
        <c:scaling>
          <c:orientation val="minMax"/>
        </c:scaling>
        <c:axPos val="b"/>
        <c:numFmt formatCode="General" sourceLinked="1"/>
        <c:tickLblPos val="nextTo"/>
        <c:crossAx val="76139520"/>
        <c:crosses val="autoZero"/>
        <c:crossBetween val="midCat"/>
      </c:valAx>
      <c:valAx>
        <c:axId val="76139520"/>
        <c:scaling>
          <c:orientation val="minMax"/>
        </c:scaling>
        <c:axPos val="l"/>
        <c:majorGridlines/>
        <c:numFmt formatCode="General" sourceLinked="1"/>
        <c:tickLblPos val="nextTo"/>
        <c:crossAx val="76137984"/>
        <c:crosses val="autoZero"/>
        <c:crossBetween val="midCat"/>
      </c:valAx>
    </c:plotArea>
    <c:plotVisOnly val="1"/>
  </c:chart>
  <c:txPr>
    <a:bodyPr/>
    <a:lstStyle/>
    <a:p>
      <a:pPr>
        <a:defRPr sz="1400"/>
      </a:pPr>
      <a:endParaRPr lang="ko-KR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autoTitleDeleted val="1"/>
    <c:plotArea>
      <c:layout>
        <c:manualLayout>
          <c:layoutTarget val="inner"/>
          <c:xMode val="edge"/>
          <c:yMode val="edge"/>
          <c:x val="0.13421762904636941"/>
          <c:y val="0.21496099688197123"/>
          <c:w val="0.8338171478565175"/>
          <c:h val="0.59767622184481839"/>
        </c:manualLayout>
      </c:layout>
      <c:scatterChart>
        <c:scatterStyle val="lineMarker"/>
        <c:ser>
          <c:idx val="0"/>
          <c:order val="0"/>
          <c:tx>
            <c:strRef>
              <c:f>Sheet2!$J$11</c:f>
              <c:strCache>
                <c:ptCount val="1"/>
                <c:pt idx="0">
                  <c:v>S-L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Sheet2!$L$11:$L$19</c:f>
              <c:numCache>
                <c:formatCode>General</c:formatCode>
                <c:ptCount val="9"/>
                <c:pt idx="0">
                  <c:v>22.4</c:v>
                </c:pt>
                <c:pt idx="1">
                  <c:v>23.3</c:v>
                </c:pt>
                <c:pt idx="2">
                  <c:v>22.3</c:v>
                </c:pt>
                <c:pt idx="3">
                  <c:v>33.200000000000003</c:v>
                </c:pt>
                <c:pt idx="4">
                  <c:v>20</c:v>
                </c:pt>
                <c:pt idx="5">
                  <c:v>30</c:v>
                </c:pt>
                <c:pt idx="6">
                  <c:v>18.7</c:v>
                </c:pt>
                <c:pt idx="7">
                  <c:v>33.300000000000004</c:v>
                </c:pt>
                <c:pt idx="8">
                  <c:v>39.5</c:v>
                </c:pt>
              </c:numCache>
            </c:numRef>
          </c:xVal>
          <c:yVal>
            <c:numRef>
              <c:f>Sheet2!$E$11:$E$19</c:f>
              <c:numCache>
                <c:formatCode>General</c:formatCode>
                <c:ptCount val="9"/>
                <c:pt idx="0">
                  <c:v>257.7</c:v>
                </c:pt>
                <c:pt idx="1">
                  <c:v>416.9</c:v>
                </c:pt>
                <c:pt idx="2">
                  <c:v>14.3</c:v>
                </c:pt>
                <c:pt idx="3">
                  <c:v>131.5</c:v>
                </c:pt>
                <c:pt idx="4">
                  <c:v>6.7</c:v>
                </c:pt>
                <c:pt idx="5">
                  <c:v>333.9</c:v>
                </c:pt>
                <c:pt idx="6">
                  <c:v>15.6</c:v>
                </c:pt>
                <c:pt idx="7">
                  <c:v>5672.2</c:v>
                </c:pt>
                <c:pt idx="8">
                  <c:v>4494.6000000000004</c:v>
                </c:pt>
              </c:numCache>
            </c:numRef>
          </c:yVal>
        </c:ser>
        <c:axId val="76228480"/>
        <c:axId val="76230016"/>
      </c:scatterChart>
      <c:valAx>
        <c:axId val="76228480"/>
        <c:scaling>
          <c:orientation val="minMax"/>
        </c:scaling>
        <c:axPos val="b"/>
        <c:numFmt formatCode="General" sourceLinked="1"/>
        <c:tickLblPos val="nextTo"/>
        <c:crossAx val="76230016"/>
        <c:crosses val="autoZero"/>
        <c:crossBetween val="midCat"/>
      </c:valAx>
      <c:valAx>
        <c:axId val="76230016"/>
        <c:scaling>
          <c:orientation val="minMax"/>
        </c:scaling>
        <c:axPos val="l"/>
        <c:majorGridlines/>
        <c:numFmt formatCode="General" sourceLinked="1"/>
        <c:tickLblPos val="nextTo"/>
        <c:crossAx val="76228480"/>
        <c:crosses val="autoZero"/>
        <c:crossBetween val="midCat"/>
      </c:valAx>
    </c:plotArea>
    <c:plotVisOnly val="1"/>
  </c:chart>
  <c:txPr>
    <a:bodyPr/>
    <a:lstStyle/>
    <a:p>
      <a:pPr>
        <a:defRPr sz="1400"/>
      </a:pPr>
      <a:endParaRPr lang="ko-KR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Sheet2!$J$2</c:f>
              <c:strCache>
                <c:ptCount val="1"/>
                <c:pt idx="0">
                  <c:v>SE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Sheet2!$G$2:$G$10</c:f>
              <c:numCache>
                <c:formatCode>General</c:formatCode>
                <c:ptCount val="9"/>
                <c:pt idx="0">
                  <c:v>128.51784376855022</c:v>
                </c:pt>
                <c:pt idx="1">
                  <c:v>92.002608417144558</c:v>
                </c:pt>
                <c:pt idx="2">
                  <c:v>82.89375914931972</c:v>
                </c:pt>
                <c:pt idx="3">
                  <c:v>230.86071128625272</c:v>
                </c:pt>
                <c:pt idx="4">
                  <c:v>24.447329428705281</c:v>
                </c:pt>
                <c:pt idx="5">
                  <c:v>271.01173981426263</c:v>
                </c:pt>
                <c:pt idx="6">
                  <c:v>94.020607240114273</c:v>
                </c:pt>
                <c:pt idx="7">
                  <c:v>47.106339909923364</c:v>
                </c:pt>
                <c:pt idx="8">
                  <c:v>56.425868398709163</c:v>
                </c:pt>
              </c:numCache>
            </c:numRef>
          </c:xVal>
          <c:yVal>
            <c:numRef>
              <c:f>Sheet2!$E$2:$E$10</c:f>
              <c:numCache>
                <c:formatCode>General</c:formatCode>
                <c:ptCount val="9"/>
                <c:pt idx="0">
                  <c:v>14.16</c:v>
                </c:pt>
                <c:pt idx="1">
                  <c:v>1.42</c:v>
                </c:pt>
                <c:pt idx="2">
                  <c:v>0.1</c:v>
                </c:pt>
                <c:pt idx="3">
                  <c:v>139.5</c:v>
                </c:pt>
                <c:pt idx="4">
                  <c:v>7</c:v>
                </c:pt>
                <c:pt idx="5">
                  <c:v>102.8</c:v>
                </c:pt>
                <c:pt idx="6">
                  <c:v>11.6</c:v>
                </c:pt>
                <c:pt idx="7">
                  <c:v>1.5</c:v>
                </c:pt>
                <c:pt idx="8">
                  <c:v>138.5</c:v>
                </c:pt>
              </c:numCache>
            </c:numRef>
          </c:yVal>
        </c:ser>
        <c:axId val="75582080"/>
        <c:axId val="75592448"/>
      </c:scatterChart>
      <c:valAx>
        <c:axId val="7558208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ko-KR" sz="1600" b="1" i="0" baseline="0" dirty="0" smtClean="0"/>
                  <a:t>Rainfall</a:t>
                </a:r>
                <a:r>
                  <a:rPr lang="ko-KR" sz="1600" b="1" i="0" baseline="0" dirty="0" smtClean="0"/>
                  <a:t> </a:t>
                </a:r>
                <a:r>
                  <a:rPr lang="en-US" sz="1600" b="1" i="0" baseline="0" dirty="0" smtClean="0"/>
                  <a:t>(mm)</a:t>
                </a:r>
                <a:endParaRPr lang="ko-KR" sz="1600" b="1" i="0" baseline="0" dirty="0"/>
              </a:p>
            </c:rich>
          </c:tx>
          <c:layout/>
        </c:title>
        <c:numFmt formatCode="General" sourceLinked="1"/>
        <c:tickLblPos val="nextTo"/>
        <c:crossAx val="75592448"/>
        <c:crosses val="autoZero"/>
        <c:crossBetween val="midCat"/>
      </c:valAx>
      <c:valAx>
        <c:axId val="7559244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altLang="ko-KR" sz="1600" b="1" i="0" baseline="0" dirty="0" smtClean="0"/>
                  <a:t>Damages</a:t>
                </a:r>
                <a:r>
                  <a:rPr lang="ko-KR" sz="1600" b="1" i="0" baseline="0" dirty="0" smtClean="0"/>
                  <a:t> </a:t>
                </a:r>
                <a:r>
                  <a:rPr lang="en-US" sz="1600" b="1" i="0" baseline="0" dirty="0" smtClean="0"/>
                  <a:t>(M USD)</a:t>
                </a:r>
                <a:endParaRPr lang="ko-KR" sz="1600" b="1" i="0" baseline="0" dirty="0"/>
              </a:p>
            </c:rich>
          </c:tx>
          <c:layout/>
        </c:title>
        <c:numFmt formatCode="General" sourceLinked="1"/>
        <c:tickLblPos val="nextTo"/>
        <c:crossAx val="75582080"/>
        <c:crosses val="autoZero"/>
        <c:crossBetween val="midCat"/>
      </c:valAx>
    </c:plotArea>
    <c:plotVisOnly val="1"/>
  </c:chart>
  <c:txPr>
    <a:bodyPr/>
    <a:lstStyle/>
    <a:p>
      <a:pPr>
        <a:defRPr sz="1400"/>
      </a:pPr>
      <a:endParaRPr lang="ko-KR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2819C7-1A46-4757-9128-438BEBB32EAF}" type="datetimeFigureOut">
              <a:rPr lang="ko-KR" altLang="en-US" smtClean="0"/>
              <a:pPr/>
              <a:t>2010-09-07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F850F-82DC-452B-9350-BDDCFE6B17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584E7-C9CD-4351-B05D-9016FB13C6E9}" type="datetimeFigureOut">
              <a:rPr lang="ko-KR" altLang="en-US" smtClean="0"/>
              <a:pPr/>
              <a:t>2010-09-07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118E3-FDCF-4737-B6C3-AE5C2890162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FF508E-F5B5-4505-A2A8-506BBA140B91}" type="slidenum">
              <a:rPr lang="de-DE" altLang="ko-KR" smtClean="0">
                <a:ea typeface="굴림" pitchFamily="50" charset="-127"/>
              </a:rPr>
              <a:pPr/>
              <a:t>1</a:t>
            </a:fld>
            <a:endParaRPr lang="de-DE" altLang="ko-KR" smtClean="0">
              <a:ea typeface="굴림" pitchFamily="50" charset="-127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57625" y="9445625"/>
            <a:ext cx="29479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 latinLnBrk="0"/>
            <a:fld id="{BDF3E433-0BF9-42FB-8411-CD71CF10B294}" type="slidenum">
              <a:rPr kumimoji="0" lang="en-GB" altLang="ko-KR" sz="1300"/>
              <a:pPr algn="r" defTabSz="947738" latinLnBrk="0"/>
              <a:t>1</a:t>
            </a:fld>
            <a:endParaRPr kumimoji="0" lang="en-GB" altLang="ko-KR" sz="1300" dirty="0"/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6125"/>
            <a:ext cx="4972050" cy="3729038"/>
          </a:xfrm>
          <a:ln/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1225"/>
            <a:ext cx="4989513" cy="4471988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altLang="ko-KR" smtClean="0">
              <a:ea typeface="굴림" pitchFamily="50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latinLnBrk="0">
              <a:defRPr/>
            </a:pPr>
            <a:endParaRPr kumimoji="0" lang="ko-KR" sz="1000" noProof="1">
              <a:latin typeface="Arial" charset="0"/>
              <a:ea typeface="+mn-ea"/>
            </a:endParaRPr>
          </a:p>
        </p:txBody>
      </p:sp>
      <p:sp>
        <p:nvSpPr>
          <p:cNvPr id="31754" name="Rectangle 7"/>
          <p:cNvSpPr>
            <a:spLocks noGrp="1" noChangeArrowheads="1"/>
          </p:cNvSpPr>
          <p:nvPr>
            <p:ph type="ctrTitle"/>
          </p:nvPr>
        </p:nvSpPr>
        <p:spPr>
          <a:xfrm>
            <a:off x="863600" y="3930650"/>
            <a:ext cx="7485063" cy="960438"/>
          </a:xfrm>
        </p:spPr>
        <p:txBody>
          <a:bodyPr anchor="t"/>
          <a:lstStyle>
            <a:lvl1pPr>
              <a:defRPr sz="3200" smtClean="0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de-DE" smtClean="0"/>
          </a:p>
        </p:txBody>
      </p:sp>
      <p:sp>
        <p:nvSpPr>
          <p:cNvPr id="31755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863600" y="5141913"/>
            <a:ext cx="7510463" cy="8001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 b="0" smtClean="0">
                <a:solidFill>
                  <a:srgbClr val="000000"/>
                </a:solidFill>
              </a:defRPr>
            </a:lvl1pPr>
          </a:lstStyle>
          <a:p>
            <a:r>
              <a:rPr lang="ko-KR" altLang="en-US" smtClean="0"/>
              <a:t>마스터 부제목 스타일 편집</a:t>
            </a:r>
            <a:endParaRPr lang="de-DE" smtClean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08775" y="119063"/>
            <a:ext cx="2130425" cy="588645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14325" y="119063"/>
            <a:ext cx="6242050" cy="588645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99981" y="1027113"/>
            <a:ext cx="8539221" cy="5356225"/>
          </a:xfrm>
        </p:spPr>
        <p:txBody>
          <a:bodyPr/>
          <a:lstStyle>
            <a:lvl1pPr>
              <a:defRPr kumimoji="1" lang="ko-KR" altLang="en-US" sz="1800" b="0" baseline="0" dirty="0" smtClean="0">
                <a:solidFill>
                  <a:srgbClr val="0D0D0D"/>
                </a:solidFill>
                <a:latin typeface="Arial" pitchFamily="34" charset="0"/>
                <a:ea typeface="HY견고딕" pitchFamily="18" charset="-127"/>
                <a:cs typeface="+mn-cs"/>
              </a:defRPr>
            </a:lvl1pPr>
            <a:lvl2pPr>
              <a:defRPr kumimoji="1" lang="ko-KR" altLang="en-US" sz="1600" baseline="0" dirty="0" smtClean="0">
                <a:solidFill>
                  <a:srgbClr val="262673"/>
                </a:solidFill>
                <a:latin typeface="Arial" pitchFamily="34" charset="0"/>
                <a:ea typeface="HY중고딕" pitchFamily="18" charset="-127"/>
              </a:defRPr>
            </a:lvl2pPr>
            <a:lvl3pPr>
              <a:defRPr kumimoji="1" lang="ko-KR" altLang="en-US" sz="1400" baseline="0" dirty="0" smtClean="0">
                <a:solidFill>
                  <a:srgbClr val="240B55"/>
                </a:solidFill>
                <a:latin typeface="Arial" pitchFamily="34" charset="0"/>
                <a:ea typeface="HY중고딕" pitchFamily="18" charset="-127"/>
              </a:defRPr>
            </a:lvl3pPr>
            <a:lvl4pPr>
              <a:defRPr kumimoji="1" lang="ko-KR" altLang="en-US" sz="1200" baseline="0" dirty="0" smtClean="0">
                <a:solidFill>
                  <a:srgbClr val="000064"/>
                </a:solidFill>
                <a:latin typeface="Arial" pitchFamily="34" charset="0"/>
                <a:ea typeface="HY중고딕" pitchFamily="18" charset="-127"/>
              </a:defRPr>
            </a:lvl4pPr>
            <a:lvl5pPr marL="1430338" indent="-171450">
              <a:defRPr sz="1050">
                <a:latin typeface="가는둥근제목체" pitchFamily="18" charset="-127"/>
                <a:ea typeface="가는둥근제목체" pitchFamily="18" charset="-127"/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 dirty="0"/>
          </a:p>
        </p:txBody>
      </p:sp>
      <p:sp>
        <p:nvSpPr>
          <p:cNvPr id="5" name="Rectangle 61"/>
          <p:cNvSpPr>
            <a:spLocks noGrp="1" noChangeArrowheads="1"/>
          </p:cNvSpPr>
          <p:nvPr>
            <p:ph type="title"/>
          </p:nvPr>
        </p:nvSpPr>
        <p:spPr bwMode="gray">
          <a:xfrm>
            <a:off x="828720" y="399954"/>
            <a:ext cx="69929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66700" indent="-266700" algn="l" rtl="0" fontAlgn="auto" latinLnBrk="1">
              <a:spcBef>
                <a:spcPts val="0"/>
              </a:spcBef>
              <a:spcAft>
                <a:spcPts val="0"/>
              </a:spcAft>
              <a:defRPr kumimoji="1" lang="en-US" altLang="ko-KR" sz="2400" b="1" kern="120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ea typeface="HY헤드라인M" pitchFamily="18" charset="-127"/>
                <a:cs typeface="+mn-cs"/>
              </a:defRPr>
            </a:lvl1pPr>
          </a:lstStyle>
          <a:p>
            <a:pPr lvl="0"/>
            <a:r>
              <a:rPr lang="ko-KR" altLang="en-US" smtClean="0"/>
              <a:t>마스터 제목 스타일 편집</a:t>
            </a:r>
            <a:endParaRPr lang="en-US" altLang="ko-KR" dirty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99981" y="1027113"/>
            <a:ext cx="8539221" cy="5356225"/>
          </a:xfrm>
        </p:spPr>
        <p:txBody>
          <a:bodyPr/>
          <a:lstStyle>
            <a:lvl1pPr>
              <a:defRPr kumimoji="1" lang="ko-KR" altLang="en-US" sz="1800" b="0" baseline="0" dirty="0" smtClean="0">
                <a:solidFill>
                  <a:srgbClr val="0D0D0D"/>
                </a:solidFill>
                <a:latin typeface="Arial" pitchFamily="34" charset="0"/>
                <a:ea typeface="HY견고딕" pitchFamily="18" charset="-127"/>
                <a:cs typeface="+mn-cs"/>
              </a:defRPr>
            </a:lvl1pPr>
            <a:lvl2pPr>
              <a:defRPr kumimoji="1" lang="ko-KR" altLang="en-US" sz="1600" baseline="0" dirty="0" smtClean="0">
                <a:solidFill>
                  <a:srgbClr val="262673"/>
                </a:solidFill>
                <a:latin typeface="Arial" pitchFamily="34" charset="0"/>
                <a:ea typeface="HY중고딕" pitchFamily="18" charset="-127"/>
              </a:defRPr>
            </a:lvl2pPr>
            <a:lvl3pPr>
              <a:defRPr kumimoji="1" lang="ko-KR" altLang="en-US" sz="1400" baseline="0" dirty="0" smtClean="0">
                <a:solidFill>
                  <a:srgbClr val="240B55"/>
                </a:solidFill>
                <a:latin typeface="Arial" pitchFamily="34" charset="0"/>
                <a:ea typeface="HY중고딕" pitchFamily="18" charset="-127"/>
              </a:defRPr>
            </a:lvl3pPr>
            <a:lvl4pPr>
              <a:defRPr kumimoji="1" lang="ko-KR" altLang="en-US" sz="1200" baseline="0" dirty="0" smtClean="0">
                <a:solidFill>
                  <a:srgbClr val="000064"/>
                </a:solidFill>
                <a:latin typeface="Arial" pitchFamily="34" charset="0"/>
                <a:ea typeface="HY중고딕" pitchFamily="18" charset="-127"/>
              </a:defRPr>
            </a:lvl4pPr>
            <a:lvl5pPr marL="1430338" indent="-171450">
              <a:defRPr sz="1050">
                <a:latin typeface="가는둥근제목체" pitchFamily="18" charset="-127"/>
                <a:ea typeface="가는둥근제목체" pitchFamily="18" charset="-127"/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 dirty="0"/>
          </a:p>
        </p:txBody>
      </p:sp>
      <p:sp>
        <p:nvSpPr>
          <p:cNvPr id="5" name="Rectangle 61"/>
          <p:cNvSpPr>
            <a:spLocks noGrp="1" noChangeArrowheads="1"/>
          </p:cNvSpPr>
          <p:nvPr>
            <p:ph type="title"/>
          </p:nvPr>
        </p:nvSpPr>
        <p:spPr bwMode="gray">
          <a:xfrm>
            <a:off x="828720" y="399954"/>
            <a:ext cx="69929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66700" indent="-266700" algn="l" rtl="0" fontAlgn="auto" latinLnBrk="1">
              <a:spcBef>
                <a:spcPts val="0"/>
              </a:spcBef>
              <a:spcAft>
                <a:spcPts val="0"/>
              </a:spcAft>
              <a:defRPr kumimoji="1" lang="en-US" altLang="ko-KR" sz="2400" b="1" kern="120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ea typeface="HY헤드라인M" pitchFamily="18" charset="-127"/>
                <a:cs typeface="+mn-cs"/>
              </a:defRPr>
            </a:lvl1pPr>
          </a:lstStyle>
          <a:p>
            <a:pPr lvl="0"/>
            <a:r>
              <a:rPr lang="ko-KR" altLang="en-US" smtClean="0"/>
              <a:t>마스터 제목 스타일 편집</a:t>
            </a:r>
            <a:endParaRPr lang="en-US" altLang="ko-KR" dirty="0" smtClea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57400" y="609602"/>
            <a:ext cx="6019800" cy="4873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457200" y="1676400"/>
            <a:ext cx="8267700" cy="4648200"/>
          </a:xfrm>
        </p:spPr>
        <p:txBody>
          <a:bodyPr/>
          <a:lstStyle/>
          <a:p>
            <a:pPr lvl="0"/>
            <a:r>
              <a:rPr lang="ko-KR" altLang="en-US" noProof="0" smtClean="0"/>
              <a:t>표를 추가하려면 아이콘을 클릭하십시오</a:t>
            </a:r>
          </a:p>
        </p:txBody>
      </p:sp>
      <p:sp>
        <p:nvSpPr>
          <p:cNvPr id="4" name="날짜 개체 틀 5"/>
          <p:cNvSpPr>
            <a:spLocks noGrp="1"/>
          </p:cNvSpPr>
          <p:nvPr>
            <p:ph type="dt" sz="half" idx="10"/>
          </p:nvPr>
        </p:nvSpPr>
        <p:spPr>
          <a:xfrm>
            <a:off x="381000" y="6534150"/>
            <a:ext cx="1905000" cy="261938"/>
          </a:xfrm>
          <a:prstGeom prst="rect">
            <a:avLst/>
          </a:prstGeom>
        </p:spPr>
        <p:txBody>
          <a:bodyPr/>
          <a:lstStyle>
            <a:lvl1pPr latinLnBrk="1">
              <a:defRPr kumimoji="1" sz="1800" b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슬라이드 번호 개체 틀 3"/>
          <p:cNvSpPr>
            <a:spLocks noGrp="1"/>
          </p:cNvSpPr>
          <p:nvPr>
            <p:ph type="sldNum" sz="quarter" idx="11"/>
          </p:nvPr>
        </p:nvSpPr>
        <p:spPr>
          <a:xfrm>
            <a:off x="8429625" y="6453188"/>
            <a:ext cx="838200" cy="261937"/>
          </a:xfrm>
          <a:prstGeom prst="rect">
            <a:avLst/>
          </a:prstGeom>
        </p:spPr>
        <p:txBody>
          <a:bodyPr/>
          <a:lstStyle>
            <a:lvl1pPr algn="ctr" latinLnBrk="1">
              <a:defRPr kumimoji="1" sz="1300" b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defRPr>
            </a:lvl1pPr>
          </a:lstStyle>
          <a:p>
            <a:pPr>
              <a:defRPr/>
            </a:pPr>
            <a:fld id="{E929EEBA-5D40-46A3-8C89-373053083B57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latinLnBrk="1">
              <a:defRPr kumimoji="1" sz="1800" b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pPr>
              <a:defRPr/>
            </a:pPr>
            <a:fld id="{EAFA3013-2F06-463E-BFE6-67991024D293}" type="datetimeFigureOut">
              <a:rPr lang="ko-KR" altLang="en-US"/>
              <a:pPr>
                <a:defRPr/>
              </a:pPr>
              <a:t>2010-09-07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latinLnBrk="1">
              <a:defRPr kumimoji="1" sz="1800" b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latinLnBrk="1">
              <a:defRPr kumimoji="1" sz="1800" b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pPr>
              <a:defRPr/>
            </a:pPr>
            <a:fld id="{B9D3D6B5-FD0C-47AD-9E62-E781E5649F3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5765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67250" y="1676400"/>
            <a:ext cx="405765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4191000" y="6534150"/>
            <a:ext cx="838200" cy="2619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kumimoji="1" sz="1800" b="0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</a:lstStyle>
          <a:p>
            <a:pPr>
              <a:defRPr/>
            </a:pPr>
            <a:fld id="{3962845D-F5FB-484F-92C8-5E50A419CFE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6" name="날짜 개체 틀 6"/>
          <p:cNvSpPr>
            <a:spLocks noGrp="1"/>
          </p:cNvSpPr>
          <p:nvPr>
            <p:ph type="dt" sz="half" idx="11"/>
          </p:nvPr>
        </p:nvSpPr>
        <p:spPr>
          <a:xfrm>
            <a:off x="381000" y="6534150"/>
            <a:ext cx="1905000" cy="261938"/>
          </a:xfrm>
          <a:prstGeom prst="rect">
            <a:avLst/>
          </a:prstGeom>
        </p:spPr>
        <p:txBody>
          <a:bodyPr/>
          <a:lstStyle>
            <a:lvl1pPr latinLnBrk="1">
              <a:defRPr kumimoji="1" sz="1800" b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날짜 개체 틀 4"/>
          <p:cNvSpPr>
            <a:spLocks noGrp="1"/>
          </p:cNvSpPr>
          <p:nvPr>
            <p:ph type="dt" sz="half" idx="10"/>
          </p:nvPr>
        </p:nvSpPr>
        <p:spPr>
          <a:xfrm>
            <a:off x="381000" y="6534150"/>
            <a:ext cx="1905000" cy="261938"/>
          </a:xfrm>
          <a:prstGeom prst="rect">
            <a:avLst/>
          </a:prstGeom>
        </p:spPr>
        <p:txBody>
          <a:bodyPr/>
          <a:lstStyle>
            <a:lvl1pPr latinLnBrk="1">
              <a:defRPr kumimoji="1" sz="1000" b="0">
                <a:solidFill>
                  <a:srgbClr val="000000"/>
                </a:solidFill>
                <a:latin typeface="Arial" charset="0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B35F-12C0-41C3-A603-2A40EE44E428}" type="datetimeFigureOut">
              <a:rPr lang="ko-KR" altLang="en-US" smtClean="0"/>
              <a:pPr/>
              <a:t>2010-09-07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0896-B6FE-4976-B6D2-4F9CFB19FC7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de-DE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B35F-12C0-41C3-A603-2A40EE44E428}" type="datetimeFigureOut">
              <a:rPr lang="ko-KR" altLang="en-US" smtClean="0"/>
              <a:pPr/>
              <a:t>2010-09-07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0896-B6FE-4976-B6D2-4F9CFB19FC7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B35F-12C0-41C3-A603-2A40EE44E428}" type="datetimeFigureOut">
              <a:rPr lang="ko-KR" altLang="en-US" smtClean="0"/>
              <a:pPr/>
              <a:t>2010-09-07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0896-B6FE-4976-B6D2-4F9CFB19FC7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B35F-12C0-41C3-A603-2A40EE44E428}" type="datetimeFigureOut">
              <a:rPr lang="ko-KR" altLang="en-US" smtClean="0"/>
              <a:pPr/>
              <a:t>2010-09-07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0896-B6FE-4976-B6D2-4F9CFB19FC7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B35F-12C0-41C3-A603-2A40EE44E428}" type="datetimeFigureOut">
              <a:rPr lang="ko-KR" altLang="en-US" smtClean="0"/>
              <a:pPr/>
              <a:t>2010-09-07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0896-B6FE-4976-B6D2-4F9CFB19FC7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B35F-12C0-41C3-A603-2A40EE44E428}" type="datetimeFigureOut">
              <a:rPr lang="ko-KR" altLang="en-US" smtClean="0"/>
              <a:pPr/>
              <a:t>2010-09-07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0896-B6FE-4976-B6D2-4F9CFB19FC7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B35F-12C0-41C3-A603-2A40EE44E428}" type="datetimeFigureOut">
              <a:rPr lang="ko-KR" altLang="en-US" smtClean="0"/>
              <a:pPr/>
              <a:t>2010-09-07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0896-B6FE-4976-B6D2-4F9CFB19FC7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B35F-12C0-41C3-A603-2A40EE44E428}" type="datetimeFigureOut">
              <a:rPr lang="ko-KR" altLang="en-US" smtClean="0"/>
              <a:pPr/>
              <a:t>2010-09-07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0896-B6FE-4976-B6D2-4F9CFB19FC7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B35F-12C0-41C3-A603-2A40EE44E428}" type="datetimeFigureOut">
              <a:rPr lang="ko-KR" altLang="en-US" smtClean="0"/>
              <a:pPr/>
              <a:t>2010-09-07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0896-B6FE-4976-B6D2-4F9CFB19FC7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B35F-12C0-41C3-A603-2A40EE44E428}" type="datetimeFigureOut">
              <a:rPr lang="ko-KR" altLang="en-US" smtClean="0"/>
              <a:pPr/>
              <a:t>2010-09-07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0896-B6FE-4976-B6D2-4F9CFB19FC7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B35F-12C0-41C3-A603-2A40EE44E428}" type="datetimeFigureOut">
              <a:rPr lang="ko-KR" altLang="en-US" smtClean="0"/>
              <a:pPr/>
              <a:t>2010-09-07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0896-B6FE-4976-B6D2-4F9CFB19FC7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14325" y="1614488"/>
            <a:ext cx="4186238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2963" y="1614488"/>
            <a:ext cx="418623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de-DE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de-DE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ko-KR" altLang="en-US" noProof="0" smtClean="0"/>
              <a:t>그림을 추가하려면 아이콘을 클릭하십시오</a:t>
            </a:r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latinLnBrk="0">
              <a:defRPr/>
            </a:pPr>
            <a:endParaRPr kumimoji="0" lang="ko-KR" sz="1000" noProof="1">
              <a:latin typeface="Arial" charset="0"/>
              <a:ea typeface="+mn-ea"/>
            </a:endParaRP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ko-KR" smtClean="0"/>
              <a:t>Klicken Sie, um das Titelformat zu bearbeiten</a:t>
            </a: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defRPr kumimoji="0" sz="1000">
                <a:latin typeface="HY울릉도M" pitchFamily="18" charset="-127"/>
                <a:ea typeface="HY울릉도M" pitchFamily="18" charset="-127"/>
              </a:defRPr>
            </a:lvl1pPr>
          </a:lstStyle>
          <a:p>
            <a:endParaRPr lang="ko-KR" altLang="en-US"/>
          </a:p>
        </p:txBody>
      </p:sp>
      <p:sp>
        <p:nvSpPr>
          <p:cNvPr id="1029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400175"/>
            <a:ext cx="8524875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ko-KR" smtClean="0"/>
              <a:t>Klicken Sie, um die Formate des Vorlagentextes zu bearbeiten</a:t>
            </a:r>
          </a:p>
          <a:p>
            <a:pPr lvl="1"/>
            <a:r>
              <a:rPr lang="de-DE" altLang="ko-KR" smtClean="0"/>
              <a:t>Zweite Ebene</a:t>
            </a:r>
          </a:p>
          <a:p>
            <a:pPr lvl="2"/>
            <a:r>
              <a:rPr lang="de-DE" altLang="ko-KR" smtClean="0"/>
              <a:t>Dritte Ebene</a:t>
            </a:r>
          </a:p>
          <a:p>
            <a:pPr lvl="3"/>
            <a:r>
              <a:rPr lang="de-DE" altLang="ko-KR" smtClean="0"/>
              <a:t>Vierte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med"/>
  <p:timing>
    <p:tnLst>
      <p:par>
        <p:cTn id="1" dur="indefinite" restart="never" nodeType="tmRoot"/>
      </p:par>
    </p:tnLst>
  </p:timing>
  <p:txStyles>
    <p:titleStyle>
      <a:lvl1pPr algn="l" rtl="0" eaLnBrk="1" fontAlgn="base" latinLnBrk="1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HY울릉도M" pitchFamily="18" charset="-127"/>
          <a:ea typeface="HY울릉도M" pitchFamily="18" charset="-127"/>
          <a:cs typeface="+mj-cs"/>
        </a:defRPr>
      </a:lvl1pPr>
      <a:lvl2pPr algn="l" rtl="0" eaLnBrk="1" fontAlgn="base" latinLnBrk="1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HY울릉도M" pitchFamily="18" charset="-127"/>
          <a:ea typeface="HY울릉도M" pitchFamily="18" charset="-127"/>
        </a:defRPr>
      </a:lvl2pPr>
      <a:lvl3pPr algn="l" rtl="0" eaLnBrk="1" fontAlgn="base" latinLnBrk="1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HY울릉도M" pitchFamily="18" charset="-127"/>
          <a:ea typeface="HY울릉도M" pitchFamily="18" charset="-127"/>
        </a:defRPr>
      </a:lvl3pPr>
      <a:lvl4pPr algn="l" rtl="0" eaLnBrk="1" fontAlgn="base" latinLnBrk="1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HY울릉도M" pitchFamily="18" charset="-127"/>
          <a:ea typeface="HY울릉도M" pitchFamily="18" charset="-127"/>
        </a:defRPr>
      </a:lvl4pPr>
      <a:lvl5pPr algn="l" rtl="0" eaLnBrk="1" fontAlgn="base" latinLnBrk="1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HY울릉도M" pitchFamily="18" charset="-127"/>
          <a:ea typeface="HY울릉도M" pitchFamily="18" charset="-127"/>
        </a:defRPr>
      </a:lvl5pPr>
      <a:lvl6pPr marL="457200" algn="l" rtl="0" eaLnBrk="1" fontAlgn="base" latinLnBrk="1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6pPr>
      <a:lvl7pPr marL="914400" algn="l" rtl="0" eaLnBrk="1" fontAlgn="base" latinLnBrk="1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7pPr>
      <a:lvl8pPr marL="1371600" algn="l" rtl="0" eaLnBrk="1" fontAlgn="base" latinLnBrk="1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8pPr>
      <a:lvl9pPr marL="1828800" algn="l" rtl="0" eaLnBrk="1" fontAlgn="base" latinLnBrk="1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9pPr>
    </p:titleStyle>
    <p:bodyStyle>
      <a:lvl1pPr marL="190500" indent="-190500" algn="l" rtl="0" eaLnBrk="1" fontAlgn="base" latinLnBrk="1" hangingPunct="1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 b="1">
          <a:solidFill>
            <a:schemeClr val="tx1"/>
          </a:solidFill>
          <a:latin typeface="산돌고딕 M" pitchFamily="18" charset="-127"/>
          <a:ea typeface="산돌고딕 M" pitchFamily="18" charset="-127"/>
          <a:cs typeface="산돌고딕 M"/>
        </a:defRPr>
      </a:lvl1pPr>
      <a:lvl2pPr marL="381000" indent="-188913" algn="l" rtl="0" eaLnBrk="1" fontAlgn="base" latinLnBrk="1" hangingPunct="1">
        <a:spcBef>
          <a:spcPct val="30000"/>
        </a:spcBef>
        <a:spcAft>
          <a:spcPct val="0"/>
        </a:spcAft>
        <a:buClr>
          <a:schemeClr val="accent1"/>
        </a:buClr>
        <a:buChar char="-"/>
        <a:defRPr sz="1400">
          <a:solidFill>
            <a:schemeClr val="tx1"/>
          </a:solidFill>
          <a:latin typeface="산돌고딕 M" pitchFamily="18" charset="-127"/>
          <a:ea typeface="산돌고딕 M" pitchFamily="18" charset="-127"/>
          <a:cs typeface="산돌고딕 M"/>
        </a:defRPr>
      </a:lvl2pPr>
      <a:lvl3pPr marL="561975" indent="-179388" algn="l" rtl="0" eaLnBrk="1" fontAlgn="base" latinLnBrk="1" hangingPunct="1">
        <a:spcBef>
          <a:spcPct val="30000"/>
        </a:spcBef>
        <a:spcAft>
          <a:spcPct val="0"/>
        </a:spcAft>
        <a:buClr>
          <a:schemeClr val="accent1"/>
        </a:buClr>
        <a:buChar char="-"/>
        <a:defRPr sz="1400">
          <a:solidFill>
            <a:schemeClr val="tx1"/>
          </a:solidFill>
          <a:latin typeface="+mn-lt"/>
          <a:ea typeface="산돌고딕 M" pitchFamily="18" charset="-127"/>
          <a:cs typeface="산돌고딕 M"/>
        </a:defRPr>
      </a:lvl3pPr>
      <a:lvl4pPr marL="768350" indent="-204788" algn="l" rtl="0" eaLnBrk="1" fontAlgn="base" latinLnBrk="1" hangingPunct="1">
        <a:spcBef>
          <a:spcPct val="30000"/>
        </a:spcBef>
        <a:spcAft>
          <a:spcPct val="0"/>
        </a:spcAft>
        <a:buClr>
          <a:schemeClr val="accent1"/>
        </a:buClr>
        <a:buChar char="-"/>
        <a:defRPr sz="1400">
          <a:solidFill>
            <a:schemeClr val="tx1"/>
          </a:solidFill>
          <a:latin typeface="+mn-lt"/>
          <a:ea typeface="산돌고딕 M" pitchFamily="18" charset="-127"/>
          <a:cs typeface="산돌고딕 M"/>
        </a:defRPr>
      </a:lvl4pPr>
      <a:lvl5pPr marL="1050925" indent="-168275" algn="l" rtl="0" eaLnBrk="1" fontAlgn="base" latinLnBrk="1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  <a:ea typeface="산돌고딕 M" pitchFamily="18" charset="-127"/>
          <a:cs typeface="산돌고딕 M"/>
        </a:defRPr>
      </a:lvl5pPr>
      <a:lvl6pPr marL="1508125" indent="-168275" algn="l" rtl="0" eaLnBrk="1" fontAlgn="base" latinLnBrk="1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6pPr>
      <a:lvl7pPr marL="1965325" indent="-168275" algn="l" rtl="0" eaLnBrk="1" fontAlgn="base" latinLnBrk="1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7pPr>
      <a:lvl8pPr marL="2422525" indent="-168275" algn="l" rtl="0" eaLnBrk="1" fontAlgn="base" latinLnBrk="1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8pPr>
      <a:lvl9pPr marL="2879725" indent="-168275" algn="l" rtl="0" eaLnBrk="1" fontAlgn="base" latinLnBrk="1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7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027113"/>
            <a:ext cx="8382000" cy="53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3"/>
            <a:endParaRPr lang="en-US" altLang="ko-KR" smtClean="0"/>
          </a:p>
        </p:txBody>
      </p:sp>
      <p:sp>
        <p:nvSpPr>
          <p:cNvPr id="182320" name="Line 48"/>
          <p:cNvSpPr>
            <a:spLocks noChangeShapeType="1"/>
          </p:cNvSpPr>
          <p:nvPr/>
        </p:nvSpPr>
        <p:spPr bwMode="white">
          <a:xfrm>
            <a:off x="9525" y="5967413"/>
            <a:ext cx="64135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ko-KR" altLang="en-US" sz="180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82325" name="Rectangle 53"/>
          <p:cNvSpPr>
            <a:spLocks noChangeArrowheads="1"/>
          </p:cNvSpPr>
          <p:nvPr/>
        </p:nvSpPr>
        <p:spPr bwMode="gray">
          <a:xfrm>
            <a:off x="8755063" y="406400"/>
            <a:ext cx="388937" cy="387350"/>
          </a:xfrm>
          <a:prstGeom prst="rect">
            <a:avLst/>
          </a:prstGeom>
          <a:solidFill>
            <a:srgbClr val="3366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80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82327" name="Rectangle 55"/>
          <p:cNvSpPr>
            <a:spLocks noChangeArrowheads="1"/>
          </p:cNvSpPr>
          <p:nvPr/>
        </p:nvSpPr>
        <p:spPr bwMode="gray">
          <a:xfrm>
            <a:off x="8348663" y="406400"/>
            <a:ext cx="388937" cy="387350"/>
          </a:xfrm>
          <a:prstGeom prst="rect">
            <a:avLst/>
          </a:prstGeom>
          <a:solidFill>
            <a:srgbClr val="3366FF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800">
              <a:solidFill>
                <a:srgbClr val="000000"/>
              </a:solidFill>
              <a:latin typeface="Century Gothic" pitchFamily="34" charset="0"/>
              <a:ea typeface="HY견고딕" pitchFamily="18" charset="-127"/>
            </a:endParaRPr>
          </a:p>
        </p:txBody>
      </p:sp>
      <p:sp>
        <p:nvSpPr>
          <p:cNvPr id="182328" name="Rectangle 56"/>
          <p:cNvSpPr>
            <a:spLocks noChangeArrowheads="1"/>
          </p:cNvSpPr>
          <p:nvPr/>
        </p:nvSpPr>
        <p:spPr bwMode="gray">
          <a:xfrm>
            <a:off x="406400" y="406400"/>
            <a:ext cx="388938" cy="387350"/>
          </a:xfrm>
          <a:prstGeom prst="rect">
            <a:avLst/>
          </a:prstGeom>
          <a:solidFill>
            <a:srgbClr val="000099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800">
              <a:solidFill>
                <a:srgbClr val="000000"/>
              </a:solidFill>
              <a:latin typeface="Century Gothic" pitchFamily="34" charset="0"/>
              <a:ea typeface="HY견고딕" pitchFamily="18" charset="-127"/>
            </a:endParaRPr>
          </a:p>
        </p:txBody>
      </p:sp>
      <p:sp>
        <p:nvSpPr>
          <p:cNvPr id="182329" name="Rectangle 57"/>
          <p:cNvSpPr>
            <a:spLocks noChangeArrowheads="1"/>
          </p:cNvSpPr>
          <p:nvPr/>
        </p:nvSpPr>
        <p:spPr bwMode="gray">
          <a:xfrm>
            <a:off x="0" y="0"/>
            <a:ext cx="388938" cy="387350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80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82330" name="Rectangle 58"/>
          <p:cNvSpPr>
            <a:spLocks noChangeArrowheads="1"/>
          </p:cNvSpPr>
          <p:nvPr/>
        </p:nvSpPr>
        <p:spPr bwMode="gray">
          <a:xfrm>
            <a:off x="0" y="406400"/>
            <a:ext cx="388938" cy="387350"/>
          </a:xfrm>
          <a:prstGeom prst="rect">
            <a:avLst/>
          </a:prstGeom>
          <a:solidFill>
            <a:srgbClr val="0000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80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059" name="Rectangle 61"/>
          <p:cNvSpPr>
            <a:spLocks noGrp="1" noChangeArrowheads="1"/>
          </p:cNvSpPr>
          <p:nvPr>
            <p:ph type="title"/>
          </p:nvPr>
        </p:nvSpPr>
        <p:spPr bwMode="gray">
          <a:xfrm>
            <a:off x="827088" y="296863"/>
            <a:ext cx="6992937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  <a:endParaRPr lang="en-US" altLang="ko-KR" dirty="0" smtClean="0"/>
          </a:p>
        </p:txBody>
      </p:sp>
      <p:sp>
        <p:nvSpPr>
          <p:cNvPr id="182337" name="Rectangle 65"/>
          <p:cNvSpPr>
            <a:spLocks noChangeArrowheads="1"/>
          </p:cNvSpPr>
          <p:nvPr/>
        </p:nvSpPr>
        <p:spPr bwMode="auto">
          <a:xfrm>
            <a:off x="4097338" y="6545263"/>
            <a:ext cx="10795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fld id="{4F9527B8-2C00-47D6-938E-AF51FF229167}" type="slidenum">
              <a:rPr lang="en-US" altLang="ko-KR" sz="120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pPr algn="ctr">
                <a:defRPr/>
              </a:pPr>
              <a:t>‹#›</a:t>
            </a:fld>
            <a:endParaRPr lang="en-US" altLang="ko-KR" sz="900" dirty="0">
              <a:solidFill>
                <a:srgbClr val="80808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82342" name="Line 70"/>
          <p:cNvSpPr>
            <a:spLocks noChangeShapeType="1"/>
          </p:cNvSpPr>
          <p:nvPr/>
        </p:nvSpPr>
        <p:spPr bwMode="auto">
          <a:xfrm>
            <a:off x="800100" y="785813"/>
            <a:ext cx="7200900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ko-KR" altLang="en-US" sz="1800">
              <a:solidFill>
                <a:srgbClr val="000000"/>
              </a:solidFill>
              <a:latin typeface="Century Gothic" pitchFamily="34" charset="0"/>
              <a:ea typeface="HY견고딕" pitchFamily="18" charset="-127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7858125" y="6605588"/>
            <a:ext cx="1131888" cy="195262"/>
            <a:chOff x="3590" y="6116"/>
            <a:chExt cx="693" cy="119"/>
          </a:xfrm>
        </p:grpSpPr>
        <p:pic>
          <p:nvPicPr>
            <p:cNvPr id="2062" name="Picture 10"/>
            <p:cNvPicPr>
              <a:picLocks noChangeAspect="1" noChangeArrowheads="1"/>
            </p:cNvPicPr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07" y="6125"/>
              <a:ext cx="476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3" name="Picture 17" descr="KT로고"/>
            <p:cNvPicPr>
              <a:picLocks noChangeAspect="1" noChangeArrowheads="1"/>
            </p:cNvPicPr>
            <p:nvPr userDrawn="1"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90" y="6116"/>
              <a:ext cx="214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61" name="Picture 15" descr="방재연구소 로고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48" t="4597" r="4259" b="6897"/>
          <a:stretch>
            <a:fillRect/>
          </a:stretch>
        </p:blipFill>
        <p:spPr bwMode="auto">
          <a:xfrm>
            <a:off x="117475" y="6569075"/>
            <a:ext cx="1066800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marL="438150" indent="-438150" algn="l" rtl="0" eaLnBrk="1" fontAlgn="base" latinLnBrk="1" hangingPunct="1">
        <a:spcBef>
          <a:spcPct val="0"/>
        </a:spcBef>
        <a:spcAft>
          <a:spcPct val="0"/>
        </a:spcAft>
        <a:defRPr kumimoji="1" lang="en-US" altLang="ko-KR" sz="2200" b="1" kern="1200" dirty="0">
          <a:ln w="11430"/>
          <a:gradFill>
            <a:gsLst>
              <a:gs pos="0">
                <a:schemeClr val="accent2">
                  <a:tint val="70000"/>
                  <a:satMod val="245000"/>
                </a:schemeClr>
              </a:gs>
              <a:gs pos="75000">
                <a:schemeClr val="accent2">
                  <a:tint val="90000"/>
                  <a:shade val="60000"/>
                  <a:satMod val="240000"/>
                </a:schemeClr>
              </a:gs>
              <a:gs pos="100000">
                <a:schemeClr val="accent2">
                  <a:tint val="100000"/>
                  <a:shade val="50000"/>
                  <a:satMod val="240000"/>
                </a:schemeClr>
              </a:gs>
            </a:gsLst>
            <a:lin ang="5400000"/>
          </a:gradFill>
          <a:effectLst>
            <a:outerShdw blurRad="50800" dist="39000" dir="5460000" algn="tl">
              <a:srgbClr val="000000">
                <a:alpha val="38000"/>
              </a:srgbClr>
            </a:outerShdw>
          </a:effectLst>
          <a:latin typeface="Arial" pitchFamily="34" charset="0"/>
          <a:ea typeface="HY헤드라인M" pitchFamily="18" charset="-127"/>
          <a:cs typeface="+mn-cs"/>
        </a:defRPr>
      </a:lvl1pPr>
      <a:lvl2pPr marL="438150" indent="-438150" algn="l" rtl="0" eaLnBrk="1" fontAlgn="base" latinLnBrk="1" hangingPunct="1">
        <a:spcBef>
          <a:spcPct val="0"/>
        </a:spcBef>
        <a:spcAft>
          <a:spcPct val="0"/>
        </a:spcAft>
        <a:defRPr kumimoji="1" sz="2200" b="1">
          <a:solidFill>
            <a:schemeClr val="tx1"/>
          </a:solidFill>
          <a:latin typeface="Arial" charset="0"/>
          <a:ea typeface="HY헤드라인M" pitchFamily="18" charset="-127"/>
        </a:defRPr>
      </a:lvl2pPr>
      <a:lvl3pPr marL="438150" indent="-438150" algn="l" rtl="0" eaLnBrk="1" fontAlgn="base" latinLnBrk="1" hangingPunct="1">
        <a:spcBef>
          <a:spcPct val="0"/>
        </a:spcBef>
        <a:spcAft>
          <a:spcPct val="0"/>
        </a:spcAft>
        <a:defRPr kumimoji="1" sz="2200" b="1">
          <a:solidFill>
            <a:schemeClr val="tx1"/>
          </a:solidFill>
          <a:latin typeface="Arial" charset="0"/>
          <a:ea typeface="HY헤드라인M" pitchFamily="18" charset="-127"/>
        </a:defRPr>
      </a:lvl3pPr>
      <a:lvl4pPr marL="438150" indent="-438150" algn="l" rtl="0" eaLnBrk="1" fontAlgn="base" latinLnBrk="1" hangingPunct="1">
        <a:spcBef>
          <a:spcPct val="0"/>
        </a:spcBef>
        <a:spcAft>
          <a:spcPct val="0"/>
        </a:spcAft>
        <a:defRPr kumimoji="1" sz="2200" b="1">
          <a:solidFill>
            <a:schemeClr val="tx1"/>
          </a:solidFill>
          <a:latin typeface="Arial" charset="0"/>
          <a:ea typeface="HY헤드라인M" pitchFamily="18" charset="-127"/>
        </a:defRPr>
      </a:lvl4pPr>
      <a:lvl5pPr marL="438150" indent="-438150" algn="l" rtl="0" eaLnBrk="1" fontAlgn="base" latinLnBrk="1" hangingPunct="1">
        <a:spcBef>
          <a:spcPct val="0"/>
        </a:spcBef>
        <a:spcAft>
          <a:spcPct val="0"/>
        </a:spcAft>
        <a:defRPr kumimoji="1" sz="2200" b="1">
          <a:solidFill>
            <a:schemeClr val="tx1"/>
          </a:solidFill>
          <a:latin typeface="Arial" charset="0"/>
          <a:ea typeface="HY헤드라인M" pitchFamily="18" charset="-127"/>
        </a:defRPr>
      </a:lvl5pPr>
      <a:lvl6pPr marL="895350" indent="-438150"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rgbClr val="003399"/>
          </a:solidFill>
          <a:latin typeface="HY견고딕" pitchFamily="18" charset="-127"/>
          <a:ea typeface="HY견고딕" pitchFamily="18" charset="-127"/>
        </a:defRPr>
      </a:lvl6pPr>
      <a:lvl7pPr marL="1352550" indent="-438150"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rgbClr val="003399"/>
          </a:solidFill>
          <a:latin typeface="HY견고딕" pitchFamily="18" charset="-127"/>
          <a:ea typeface="HY견고딕" pitchFamily="18" charset="-127"/>
        </a:defRPr>
      </a:lvl7pPr>
      <a:lvl8pPr marL="1809750" indent="-438150"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rgbClr val="003399"/>
          </a:solidFill>
          <a:latin typeface="HY견고딕" pitchFamily="18" charset="-127"/>
          <a:ea typeface="HY견고딕" pitchFamily="18" charset="-127"/>
        </a:defRPr>
      </a:lvl8pPr>
      <a:lvl9pPr marL="2266950" indent="-438150"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rgbClr val="003399"/>
          </a:solidFill>
          <a:latin typeface="HY견고딕" pitchFamily="18" charset="-127"/>
          <a:ea typeface="HY견고딕" pitchFamily="18" charset="-127"/>
        </a:defRPr>
      </a:lvl9pPr>
    </p:titleStyle>
    <p:bodyStyle>
      <a:lvl1pPr marL="268288" indent="-268288" algn="l" rtl="0" eaLnBrk="1" fontAlgn="base" latinLnBrk="1" hangingPunct="1">
        <a:spcBef>
          <a:spcPts val="1200"/>
        </a:spcBef>
        <a:spcAft>
          <a:spcPct val="0"/>
        </a:spcAft>
        <a:buClr>
          <a:srgbClr val="6600FF"/>
        </a:buClr>
        <a:buSzPct val="80000"/>
        <a:buBlip>
          <a:blip r:embed="rId6"/>
        </a:buBlip>
        <a:defRPr kumimoji="1">
          <a:solidFill>
            <a:srgbClr val="0D0D0D"/>
          </a:solidFill>
          <a:latin typeface="Arial" pitchFamily="34" charset="0"/>
          <a:ea typeface="HY견고딕" pitchFamily="18" charset="-127"/>
          <a:cs typeface="+mn-cs"/>
        </a:defRPr>
      </a:lvl1pPr>
      <a:lvl2pPr marL="538163" indent="-182563" algn="l" rtl="0" eaLnBrk="1" fontAlgn="base" latinLnBrk="1" hangingPunct="1">
        <a:spcBef>
          <a:spcPct val="20000"/>
        </a:spcBef>
        <a:spcAft>
          <a:spcPct val="0"/>
        </a:spcAft>
        <a:buClr>
          <a:srgbClr val="333333"/>
        </a:buClr>
        <a:buSzPct val="80000"/>
        <a:buBlip>
          <a:blip r:embed="rId7"/>
        </a:buBlip>
        <a:defRPr kumimoji="1" sz="1600">
          <a:solidFill>
            <a:srgbClr val="262673"/>
          </a:solidFill>
          <a:latin typeface="Arial" pitchFamily="34" charset="0"/>
          <a:ea typeface="HY중고딕" pitchFamily="18" charset="-127"/>
        </a:defRPr>
      </a:lvl2pPr>
      <a:lvl3pPr marL="806450" indent="-182563" algn="l" rtl="0" eaLnBrk="1" fontAlgn="base" latinLnBrk="1" hangingPunct="1">
        <a:spcBef>
          <a:spcPct val="20000"/>
        </a:spcBef>
        <a:spcAft>
          <a:spcPct val="0"/>
        </a:spcAft>
        <a:buClr>
          <a:srgbClr val="333333"/>
        </a:buClr>
        <a:buSzPct val="80000"/>
        <a:buFont typeface="Wingdings" pitchFamily="2" charset="2"/>
        <a:buBlip>
          <a:blip r:embed="rId8"/>
        </a:buBlip>
        <a:defRPr kumimoji="1" sz="1400">
          <a:solidFill>
            <a:srgbClr val="240B55"/>
          </a:solidFill>
          <a:latin typeface="Arial" pitchFamily="34" charset="0"/>
          <a:ea typeface="HY중고딕" pitchFamily="18" charset="-127"/>
        </a:defRPr>
      </a:lvl3pPr>
      <a:lvl4pPr marL="1076325" indent="-184150" algn="l" rtl="0" eaLnBrk="1" fontAlgn="base" latinLnBrk="1" hangingPunct="1">
        <a:spcBef>
          <a:spcPct val="20000"/>
        </a:spcBef>
        <a:spcAft>
          <a:spcPct val="0"/>
        </a:spcAft>
        <a:buClr>
          <a:srgbClr val="333333"/>
        </a:buClr>
        <a:buSzPct val="80000"/>
        <a:buFont typeface="Wingdings" pitchFamily="2" charset="2"/>
        <a:buChar char="Ø"/>
        <a:defRPr kumimoji="1" sz="1200">
          <a:solidFill>
            <a:srgbClr val="000064"/>
          </a:solidFill>
          <a:latin typeface="Arial" pitchFamily="34" charset="0"/>
          <a:ea typeface="HY중고딕" pitchFamily="18" charset="-127"/>
        </a:defRPr>
      </a:lvl4pPr>
      <a:lvl5pPr marL="20574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000">
          <a:solidFill>
            <a:srgbClr val="000000"/>
          </a:solidFill>
          <a:latin typeface="굴림체" pitchFamily="49" charset="-127"/>
          <a:ea typeface="굴림체" pitchFamily="49" charset="-127"/>
        </a:defRPr>
      </a:lvl5pPr>
      <a:lvl6pPr marL="25146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000">
          <a:solidFill>
            <a:srgbClr val="000000"/>
          </a:solidFill>
          <a:latin typeface="굴림체" pitchFamily="49" charset="-127"/>
          <a:ea typeface="굴림체" pitchFamily="49" charset="-127"/>
        </a:defRPr>
      </a:lvl6pPr>
      <a:lvl7pPr marL="29718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000">
          <a:solidFill>
            <a:srgbClr val="000000"/>
          </a:solidFill>
          <a:latin typeface="굴림체" pitchFamily="49" charset="-127"/>
          <a:ea typeface="굴림체" pitchFamily="49" charset="-127"/>
        </a:defRPr>
      </a:lvl7pPr>
      <a:lvl8pPr marL="34290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000">
          <a:solidFill>
            <a:srgbClr val="000000"/>
          </a:solidFill>
          <a:latin typeface="굴림체" pitchFamily="49" charset="-127"/>
          <a:ea typeface="굴림체" pitchFamily="49" charset="-127"/>
        </a:defRPr>
      </a:lvl8pPr>
      <a:lvl9pPr marL="38862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000">
          <a:solidFill>
            <a:srgbClr val="000000"/>
          </a:solidFill>
          <a:latin typeface="굴림체" pitchFamily="49" charset="-127"/>
          <a:ea typeface="굴림체" pitchFamily="49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7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027113"/>
            <a:ext cx="8382000" cy="53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3"/>
            <a:endParaRPr lang="en-US" altLang="ko-KR" smtClean="0"/>
          </a:p>
        </p:txBody>
      </p:sp>
      <p:sp>
        <p:nvSpPr>
          <p:cNvPr id="182320" name="Line 48"/>
          <p:cNvSpPr>
            <a:spLocks noChangeShapeType="1"/>
          </p:cNvSpPr>
          <p:nvPr/>
        </p:nvSpPr>
        <p:spPr bwMode="white">
          <a:xfrm>
            <a:off x="9525" y="5967413"/>
            <a:ext cx="64135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ko-KR" altLang="en-US" sz="180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82325" name="Rectangle 53"/>
          <p:cNvSpPr>
            <a:spLocks noChangeArrowheads="1"/>
          </p:cNvSpPr>
          <p:nvPr/>
        </p:nvSpPr>
        <p:spPr bwMode="gray">
          <a:xfrm>
            <a:off x="8755063" y="406400"/>
            <a:ext cx="388937" cy="387350"/>
          </a:xfrm>
          <a:prstGeom prst="rect">
            <a:avLst/>
          </a:prstGeom>
          <a:solidFill>
            <a:srgbClr val="3366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80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82327" name="Rectangle 55"/>
          <p:cNvSpPr>
            <a:spLocks noChangeArrowheads="1"/>
          </p:cNvSpPr>
          <p:nvPr/>
        </p:nvSpPr>
        <p:spPr bwMode="gray">
          <a:xfrm>
            <a:off x="8348663" y="406400"/>
            <a:ext cx="388937" cy="387350"/>
          </a:xfrm>
          <a:prstGeom prst="rect">
            <a:avLst/>
          </a:prstGeom>
          <a:solidFill>
            <a:srgbClr val="3366FF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800">
              <a:solidFill>
                <a:srgbClr val="000000"/>
              </a:solidFill>
              <a:latin typeface="Century Gothic" pitchFamily="34" charset="0"/>
              <a:ea typeface="HY견고딕" pitchFamily="18" charset="-127"/>
            </a:endParaRPr>
          </a:p>
        </p:txBody>
      </p:sp>
      <p:sp>
        <p:nvSpPr>
          <p:cNvPr id="182328" name="Rectangle 56"/>
          <p:cNvSpPr>
            <a:spLocks noChangeArrowheads="1"/>
          </p:cNvSpPr>
          <p:nvPr/>
        </p:nvSpPr>
        <p:spPr bwMode="gray">
          <a:xfrm>
            <a:off x="406400" y="406400"/>
            <a:ext cx="388938" cy="387350"/>
          </a:xfrm>
          <a:prstGeom prst="rect">
            <a:avLst/>
          </a:prstGeom>
          <a:solidFill>
            <a:srgbClr val="000099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800">
              <a:solidFill>
                <a:srgbClr val="000000"/>
              </a:solidFill>
              <a:latin typeface="Century Gothic" pitchFamily="34" charset="0"/>
              <a:ea typeface="HY견고딕" pitchFamily="18" charset="-127"/>
            </a:endParaRPr>
          </a:p>
        </p:txBody>
      </p:sp>
      <p:sp>
        <p:nvSpPr>
          <p:cNvPr id="182329" name="Rectangle 57"/>
          <p:cNvSpPr>
            <a:spLocks noChangeArrowheads="1"/>
          </p:cNvSpPr>
          <p:nvPr/>
        </p:nvSpPr>
        <p:spPr bwMode="gray">
          <a:xfrm>
            <a:off x="0" y="0"/>
            <a:ext cx="388938" cy="387350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80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82330" name="Rectangle 58"/>
          <p:cNvSpPr>
            <a:spLocks noChangeArrowheads="1"/>
          </p:cNvSpPr>
          <p:nvPr/>
        </p:nvSpPr>
        <p:spPr bwMode="gray">
          <a:xfrm>
            <a:off x="0" y="406400"/>
            <a:ext cx="388938" cy="387350"/>
          </a:xfrm>
          <a:prstGeom prst="rect">
            <a:avLst/>
          </a:prstGeom>
          <a:solidFill>
            <a:srgbClr val="0000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80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059" name="Rectangle 61"/>
          <p:cNvSpPr>
            <a:spLocks noGrp="1" noChangeArrowheads="1"/>
          </p:cNvSpPr>
          <p:nvPr>
            <p:ph type="title"/>
          </p:nvPr>
        </p:nvSpPr>
        <p:spPr bwMode="gray">
          <a:xfrm>
            <a:off x="827088" y="296863"/>
            <a:ext cx="6992937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  <a:endParaRPr lang="en-US" altLang="ko-KR" dirty="0" smtClean="0"/>
          </a:p>
        </p:txBody>
      </p:sp>
      <p:sp>
        <p:nvSpPr>
          <p:cNvPr id="182337" name="Rectangle 65"/>
          <p:cNvSpPr>
            <a:spLocks noChangeArrowheads="1"/>
          </p:cNvSpPr>
          <p:nvPr/>
        </p:nvSpPr>
        <p:spPr bwMode="auto">
          <a:xfrm>
            <a:off x="8412163" y="6505575"/>
            <a:ext cx="7429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fld id="{B3876157-34C4-4981-94ED-65AC205ED002}" type="slidenum">
              <a:rPr lang="en-US" altLang="ko-KR" sz="120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pPr algn="ctr">
                <a:defRPr/>
              </a:pPr>
              <a:t>‹#›</a:t>
            </a:fld>
            <a:endParaRPr lang="en-US" altLang="ko-KR" sz="900" dirty="0">
              <a:solidFill>
                <a:srgbClr val="80808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82342" name="Line 70"/>
          <p:cNvSpPr>
            <a:spLocks noChangeShapeType="1"/>
          </p:cNvSpPr>
          <p:nvPr/>
        </p:nvSpPr>
        <p:spPr bwMode="auto">
          <a:xfrm>
            <a:off x="800100" y="785813"/>
            <a:ext cx="7200900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ko-KR" altLang="en-US" sz="1800">
              <a:solidFill>
                <a:srgbClr val="000000"/>
              </a:solidFill>
              <a:latin typeface="Century Gothic" pitchFamily="34" charset="0"/>
              <a:ea typeface="HY견고딕" pitchFamily="18" charset="-127"/>
            </a:endParaRPr>
          </a:p>
        </p:txBody>
      </p:sp>
      <p:pic>
        <p:nvPicPr>
          <p:cNvPr id="3084" name="Picture 15" descr="방재연구소 로고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48" t="4597" r="4259" b="6897"/>
          <a:stretch>
            <a:fillRect/>
          </a:stretch>
        </p:blipFill>
        <p:spPr bwMode="auto">
          <a:xfrm>
            <a:off x="117475" y="6569075"/>
            <a:ext cx="1066800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</p:sldLayoutIdLst>
  <p:txStyles>
    <p:titleStyle>
      <a:lvl1pPr marL="438150" indent="-438150" algn="l" rtl="0" eaLnBrk="1" fontAlgn="base" latinLnBrk="1" hangingPunct="1">
        <a:spcBef>
          <a:spcPct val="0"/>
        </a:spcBef>
        <a:spcAft>
          <a:spcPct val="0"/>
        </a:spcAft>
        <a:defRPr kumimoji="1" lang="en-US" altLang="ko-KR" sz="2200" b="1" kern="1200" dirty="0">
          <a:ln w="11430"/>
          <a:gradFill>
            <a:gsLst>
              <a:gs pos="0">
                <a:schemeClr val="accent2">
                  <a:tint val="70000"/>
                  <a:satMod val="245000"/>
                </a:schemeClr>
              </a:gs>
              <a:gs pos="75000">
                <a:schemeClr val="accent2">
                  <a:tint val="90000"/>
                  <a:shade val="60000"/>
                  <a:satMod val="240000"/>
                </a:schemeClr>
              </a:gs>
              <a:gs pos="100000">
                <a:schemeClr val="accent2">
                  <a:tint val="100000"/>
                  <a:shade val="50000"/>
                  <a:satMod val="240000"/>
                </a:schemeClr>
              </a:gs>
            </a:gsLst>
            <a:lin ang="5400000"/>
          </a:gradFill>
          <a:effectLst>
            <a:outerShdw blurRad="50800" dist="39000" dir="5460000" algn="tl">
              <a:srgbClr val="000000">
                <a:alpha val="38000"/>
              </a:srgbClr>
            </a:outerShdw>
          </a:effectLst>
          <a:latin typeface="Arial" pitchFamily="34" charset="0"/>
          <a:ea typeface="HY헤드라인M" pitchFamily="18" charset="-127"/>
          <a:cs typeface="+mn-cs"/>
        </a:defRPr>
      </a:lvl1pPr>
      <a:lvl2pPr marL="438150" indent="-438150" algn="l" rtl="0" eaLnBrk="1" fontAlgn="base" latinLnBrk="1" hangingPunct="1">
        <a:spcBef>
          <a:spcPct val="0"/>
        </a:spcBef>
        <a:spcAft>
          <a:spcPct val="0"/>
        </a:spcAft>
        <a:defRPr kumimoji="1" sz="2200" b="1">
          <a:solidFill>
            <a:schemeClr val="tx1"/>
          </a:solidFill>
          <a:latin typeface="Arial" charset="0"/>
          <a:ea typeface="HY헤드라인M" pitchFamily="18" charset="-127"/>
        </a:defRPr>
      </a:lvl2pPr>
      <a:lvl3pPr marL="438150" indent="-438150" algn="l" rtl="0" eaLnBrk="1" fontAlgn="base" latinLnBrk="1" hangingPunct="1">
        <a:spcBef>
          <a:spcPct val="0"/>
        </a:spcBef>
        <a:spcAft>
          <a:spcPct val="0"/>
        </a:spcAft>
        <a:defRPr kumimoji="1" sz="2200" b="1">
          <a:solidFill>
            <a:schemeClr val="tx1"/>
          </a:solidFill>
          <a:latin typeface="Arial" charset="0"/>
          <a:ea typeface="HY헤드라인M" pitchFamily="18" charset="-127"/>
        </a:defRPr>
      </a:lvl3pPr>
      <a:lvl4pPr marL="438150" indent="-438150" algn="l" rtl="0" eaLnBrk="1" fontAlgn="base" latinLnBrk="1" hangingPunct="1">
        <a:spcBef>
          <a:spcPct val="0"/>
        </a:spcBef>
        <a:spcAft>
          <a:spcPct val="0"/>
        </a:spcAft>
        <a:defRPr kumimoji="1" sz="2200" b="1">
          <a:solidFill>
            <a:schemeClr val="tx1"/>
          </a:solidFill>
          <a:latin typeface="Arial" charset="0"/>
          <a:ea typeface="HY헤드라인M" pitchFamily="18" charset="-127"/>
        </a:defRPr>
      </a:lvl4pPr>
      <a:lvl5pPr marL="438150" indent="-438150" algn="l" rtl="0" eaLnBrk="1" fontAlgn="base" latinLnBrk="1" hangingPunct="1">
        <a:spcBef>
          <a:spcPct val="0"/>
        </a:spcBef>
        <a:spcAft>
          <a:spcPct val="0"/>
        </a:spcAft>
        <a:defRPr kumimoji="1" sz="2200" b="1">
          <a:solidFill>
            <a:schemeClr val="tx1"/>
          </a:solidFill>
          <a:latin typeface="Arial" charset="0"/>
          <a:ea typeface="HY헤드라인M" pitchFamily="18" charset="-127"/>
        </a:defRPr>
      </a:lvl5pPr>
      <a:lvl6pPr marL="895350" indent="-438150"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rgbClr val="003399"/>
          </a:solidFill>
          <a:latin typeface="HY견고딕" pitchFamily="18" charset="-127"/>
          <a:ea typeface="HY견고딕" pitchFamily="18" charset="-127"/>
        </a:defRPr>
      </a:lvl6pPr>
      <a:lvl7pPr marL="1352550" indent="-438150"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rgbClr val="003399"/>
          </a:solidFill>
          <a:latin typeface="HY견고딕" pitchFamily="18" charset="-127"/>
          <a:ea typeface="HY견고딕" pitchFamily="18" charset="-127"/>
        </a:defRPr>
      </a:lvl7pPr>
      <a:lvl8pPr marL="1809750" indent="-438150"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rgbClr val="003399"/>
          </a:solidFill>
          <a:latin typeface="HY견고딕" pitchFamily="18" charset="-127"/>
          <a:ea typeface="HY견고딕" pitchFamily="18" charset="-127"/>
        </a:defRPr>
      </a:lvl8pPr>
      <a:lvl9pPr marL="2266950" indent="-438150"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rgbClr val="003399"/>
          </a:solidFill>
          <a:latin typeface="HY견고딕" pitchFamily="18" charset="-127"/>
          <a:ea typeface="HY견고딕" pitchFamily="18" charset="-127"/>
        </a:defRPr>
      </a:lvl9pPr>
    </p:titleStyle>
    <p:bodyStyle>
      <a:lvl1pPr marL="268288" indent="-268288" algn="l" rtl="0" eaLnBrk="1" fontAlgn="base" latinLnBrk="1" hangingPunct="1">
        <a:spcBef>
          <a:spcPts val="1200"/>
        </a:spcBef>
        <a:spcAft>
          <a:spcPct val="0"/>
        </a:spcAft>
        <a:buClr>
          <a:srgbClr val="6600FF"/>
        </a:buClr>
        <a:buSzPct val="80000"/>
        <a:buBlip>
          <a:blip r:embed="rId9"/>
        </a:buBlip>
        <a:defRPr kumimoji="1">
          <a:solidFill>
            <a:srgbClr val="0D0D0D"/>
          </a:solidFill>
          <a:latin typeface="Arial" pitchFamily="34" charset="0"/>
          <a:ea typeface="HY견고딕" pitchFamily="18" charset="-127"/>
          <a:cs typeface="+mn-cs"/>
        </a:defRPr>
      </a:lvl1pPr>
      <a:lvl2pPr marL="538163" indent="-182563" algn="l" rtl="0" eaLnBrk="1" fontAlgn="base" latinLnBrk="1" hangingPunct="1">
        <a:spcBef>
          <a:spcPct val="20000"/>
        </a:spcBef>
        <a:spcAft>
          <a:spcPct val="0"/>
        </a:spcAft>
        <a:buClr>
          <a:srgbClr val="333333"/>
        </a:buClr>
        <a:buSzPct val="80000"/>
        <a:buBlip>
          <a:blip r:embed="rId10"/>
        </a:buBlip>
        <a:defRPr kumimoji="1" sz="1600">
          <a:solidFill>
            <a:srgbClr val="262673"/>
          </a:solidFill>
          <a:latin typeface="Arial" pitchFamily="34" charset="0"/>
          <a:ea typeface="HY중고딕" pitchFamily="18" charset="-127"/>
        </a:defRPr>
      </a:lvl2pPr>
      <a:lvl3pPr marL="806450" indent="-182563" algn="l" rtl="0" eaLnBrk="1" fontAlgn="base" latinLnBrk="1" hangingPunct="1">
        <a:spcBef>
          <a:spcPct val="20000"/>
        </a:spcBef>
        <a:spcAft>
          <a:spcPct val="0"/>
        </a:spcAft>
        <a:buClr>
          <a:srgbClr val="333333"/>
        </a:buClr>
        <a:buSzPct val="80000"/>
        <a:buFont typeface="Wingdings" pitchFamily="2" charset="2"/>
        <a:buBlip>
          <a:blip r:embed="rId11"/>
        </a:buBlip>
        <a:defRPr kumimoji="1" sz="1400">
          <a:solidFill>
            <a:srgbClr val="240B55"/>
          </a:solidFill>
          <a:latin typeface="Arial" pitchFamily="34" charset="0"/>
          <a:ea typeface="HY중고딕" pitchFamily="18" charset="-127"/>
        </a:defRPr>
      </a:lvl3pPr>
      <a:lvl4pPr marL="1076325" indent="-184150" algn="l" rtl="0" eaLnBrk="1" fontAlgn="base" latinLnBrk="1" hangingPunct="1">
        <a:spcBef>
          <a:spcPct val="20000"/>
        </a:spcBef>
        <a:spcAft>
          <a:spcPct val="0"/>
        </a:spcAft>
        <a:buClr>
          <a:srgbClr val="333333"/>
        </a:buClr>
        <a:buSzPct val="80000"/>
        <a:buFont typeface="Wingdings" pitchFamily="2" charset="2"/>
        <a:buChar char="Ø"/>
        <a:defRPr kumimoji="1" sz="1200">
          <a:solidFill>
            <a:srgbClr val="000064"/>
          </a:solidFill>
          <a:latin typeface="Arial" pitchFamily="34" charset="0"/>
          <a:ea typeface="HY중고딕" pitchFamily="18" charset="-127"/>
        </a:defRPr>
      </a:lvl4pPr>
      <a:lvl5pPr marL="20574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000">
          <a:solidFill>
            <a:srgbClr val="000000"/>
          </a:solidFill>
          <a:latin typeface="굴림체" pitchFamily="49" charset="-127"/>
          <a:ea typeface="굴림체" pitchFamily="49" charset="-127"/>
        </a:defRPr>
      </a:lvl5pPr>
      <a:lvl6pPr marL="25146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000">
          <a:solidFill>
            <a:srgbClr val="000000"/>
          </a:solidFill>
          <a:latin typeface="굴림체" pitchFamily="49" charset="-127"/>
          <a:ea typeface="굴림체" pitchFamily="49" charset="-127"/>
        </a:defRPr>
      </a:lvl6pPr>
      <a:lvl7pPr marL="29718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000">
          <a:solidFill>
            <a:srgbClr val="000000"/>
          </a:solidFill>
          <a:latin typeface="굴림체" pitchFamily="49" charset="-127"/>
          <a:ea typeface="굴림체" pitchFamily="49" charset="-127"/>
        </a:defRPr>
      </a:lvl7pPr>
      <a:lvl8pPr marL="34290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000">
          <a:solidFill>
            <a:srgbClr val="000000"/>
          </a:solidFill>
          <a:latin typeface="굴림체" pitchFamily="49" charset="-127"/>
          <a:ea typeface="굴림체" pitchFamily="49" charset="-127"/>
        </a:defRPr>
      </a:lvl8pPr>
      <a:lvl9pPr marL="38862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000">
          <a:solidFill>
            <a:srgbClr val="000000"/>
          </a:solidFill>
          <a:latin typeface="굴림체" pitchFamily="49" charset="-127"/>
          <a:ea typeface="굴림체" pitchFamily="49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CB35F-12C0-41C3-A603-2A40EE44E428}" type="datetimeFigureOut">
              <a:rPr lang="ko-KR" altLang="en-US" smtClean="0"/>
              <a:pPr/>
              <a:t>2010-09-07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D0896-B6FE-4976-B6D2-4F9CFB19FC7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1692273"/>
            <a:ext cx="9144000" cy="665157"/>
          </a:xfrm>
        </p:spPr>
        <p:txBody>
          <a:bodyPr/>
          <a:lstStyle/>
          <a:p>
            <a:pPr algn="ctr">
              <a:defRPr/>
            </a:pPr>
            <a:r>
              <a:rPr lang="en-US" sz="4400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cs typeface="Times New Roman" pitchFamily="18" charset="0"/>
              </a:rPr>
              <a:t>Typhoon  Kompasu</a:t>
            </a:r>
            <a:r>
              <a:rPr lang="en-US" sz="44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cs typeface="Times New Roman" pitchFamily="18" charset="0"/>
              </a:rPr>
              <a:t/>
            </a:r>
            <a:br>
              <a:rPr lang="en-US" sz="44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cs typeface="Times New Roman" pitchFamily="18" charset="0"/>
              </a:rPr>
            </a:br>
            <a:endParaRPr lang="en-US" sz="44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815766" y="4816475"/>
            <a:ext cx="7510463" cy="1277938"/>
          </a:xfrm>
        </p:spPr>
        <p:txBody>
          <a:bodyPr anchor="ctr"/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ko-KR" sz="2000" b="1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  <a:ea typeface="HY울릉도M" pitchFamily="18" charset="-127"/>
                <a:cs typeface="Times New Roman" pitchFamily="18" charset="0"/>
              </a:rPr>
              <a:t>Dr. Waon-Ho(Tiger) Yi</a:t>
            </a:r>
            <a:endParaRPr lang="en-US" altLang="ko-KR" sz="2000" b="1" noProof="1">
              <a:solidFill>
                <a:schemeClr val="tx1">
                  <a:lumMod val="75000"/>
                  <a:lumOff val="25000"/>
                </a:schemeClr>
              </a:solidFill>
              <a:latin typeface="Garamond" pitchFamily="18" charset="0"/>
              <a:ea typeface="HY울릉도M" pitchFamily="18" charset="-127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ko-KR" sz="2000" b="1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  <a:ea typeface="HY울릉도M" pitchFamily="18" charset="-127"/>
                <a:cs typeface="Times New Roman" pitchFamily="18" charset="0"/>
              </a:rPr>
              <a:t>Chair of WGDRR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ko-KR" sz="2000" b="1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  <a:ea typeface="HY울릉도M" pitchFamily="18" charset="-127"/>
                <a:cs typeface="Times New Roman" pitchFamily="18" charset="0"/>
              </a:rPr>
              <a:t>Prof. of Kwangwoon University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ko-KR" sz="2000" b="1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  <a:ea typeface="HY울릉도M" pitchFamily="18" charset="-127"/>
                <a:cs typeface="Times New Roman" pitchFamily="18" charset="0"/>
              </a:rPr>
              <a:t>Former Director of NIDP</a:t>
            </a:r>
            <a:endParaRPr lang="ko-KR" sz="2000" b="1" noProof="1">
              <a:solidFill>
                <a:schemeClr val="tx1">
                  <a:lumMod val="75000"/>
                  <a:lumOff val="25000"/>
                </a:schemeClr>
              </a:solidFill>
              <a:latin typeface="Garamond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gray">
          <a:xfrm>
            <a:off x="803640" y="3857628"/>
            <a:ext cx="7510463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0" latinLnBrk="0" hangingPunct="0">
              <a:spcBef>
                <a:spcPct val="60000"/>
              </a:spcBef>
              <a:buClr>
                <a:schemeClr val="accent1"/>
              </a:buClr>
              <a:buFont typeface="Wingdings" pitchFamily="2" charset="2"/>
              <a:buNone/>
              <a:defRPr/>
            </a:pPr>
            <a:r>
              <a:rPr kumimoji="0" lang="en-US" altLang="ko-KR" sz="2400" b="1" kern="0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HY울릉도M" pitchFamily="18" charset="-127"/>
                <a:cs typeface="Times New Roman" pitchFamily="18" charset="0"/>
              </a:rPr>
              <a:t>Sept. 7, 2010</a:t>
            </a:r>
            <a:endParaRPr kumimoji="0" lang="en-US" sz="2400" b="1" kern="0" noProof="1">
              <a:solidFill>
                <a:schemeClr val="tx1">
                  <a:lumMod val="65000"/>
                  <a:lumOff val="35000"/>
                </a:schemeClr>
              </a:solidFill>
              <a:latin typeface="Garamond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gray">
          <a:xfrm>
            <a:off x="250825" y="179388"/>
            <a:ext cx="856932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r" eaLnBrk="0" latinLnBrk="0" hangingPunct="0">
              <a:lnSpc>
                <a:spcPct val="95000"/>
              </a:lnSpc>
              <a:defRPr/>
            </a:pPr>
            <a:endParaRPr kumimoji="0" lang="en-US" sz="1600" b="1" kern="0" noProof="1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gray">
          <a:xfrm>
            <a:off x="240750" y="142852"/>
            <a:ext cx="8643997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0" latinLnBrk="0" hangingPunct="0">
              <a:spcBef>
                <a:spcPct val="60000"/>
              </a:spcBef>
              <a:buClr>
                <a:schemeClr val="accent1"/>
              </a:buClr>
              <a:buFont typeface="Wingdings" pitchFamily="2" charset="2"/>
              <a:buNone/>
              <a:defRPr/>
            </a:pPr>
            <a:r>
              <a:rPr kumimoji="0" lang="en-US" altLang="ko-KR" sz="1600" b="1" i="1" kern="0" noProof="1" smtClean="0">
                <a:solidFill>
                  <a:schemeClr val="bg1"/>
                </a:solidFill>
                <a:latin typeface="Garamond" pitchFamily="18" charset="0"/>
                <a:ea typeface="HY울릉도M" pitchFamily="18" charset="-127"/>
                <a:cs typeface="Times New Roman" pitchFamily="18" charset="0"/>
              </a:rPr>
              <a:t>ESCAP/WMO Typhoon Committee Integrated Workshop                                              Macao, China</a:t>
            </a:r>
            <a:endParaRPr kumimoji="0" lang="en-US" sz="1600" b="1" i="1" kern="0" noProof="1">
              <a:solidFill>
                <a:schemeClr val="bg1"/>
              </a:solidFill>
              <a:latin typeface="Garamond" pitchFamily="18" charset="0"/>
              <a:ea typeface="HY울릉도M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154" y="1142984"/>
            <a:ext cx="4028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HY동녘M" pitchFamily="18" charset="-127"/>
                <a:ea typeface="HY동녘M" pitchFamily="18" charset="-127"/>
              </a:rPr>
              <a:t>Typhoons during 1991-2005 (25)</a:t>
            </a:r>
            <a:r>
              <a:rPr lang="ko-KR" altLang="en-US" b="1" dirty="0" smtClean="0">
                <a:latin typeface="HY동녘M" pitchFamily="18" charset="-127"/>
                <a:ea typeface="HY동녘M" pitchFamily="18" charset="-127"/>
              </a:rPr>
              <a:t> </a:t>
            </a:r>
            <a:endParaRPr lang="en-US" altLang="ko-KR" b="1" dirty="0" smtClean="0">
              <a:latin typeface="HY동녘M" pitchFamily="18" charset="-127"/>
              <a:ea typeface="HY동녘M" pitchFamily="18" charset="-127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96246" y="1785926"/>
            <a:ext cx="3231360" cy="4243644"/>
            <a:chOff x="-71470" y="1643050"/>
            <a:chExt cx="3231360" cy="4243644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71470" y="1928802"/>
              <a:ext cx="3231360" cy="242496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955954" y="1643050"/>
              <a:ext cx="1303562" cy="307777"/>
            </a:xfrm>
            <a:prstGeom prst="rect">
              <a:avLst/>
            </a:prstGeom>
            <a:solidFill>
              <a:srgbClr val="FFC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West Sea</a:t>
              </a: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 </a:t>
              </a:r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(9)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7920" y="4286256"/>
              <a:ext cx="1846980" cy="1600438"/>
            </a:xfrm>
            <a:prstGeom prst="rect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TED (9219)</a:t>
              </a:r>
            </a:p>
            <a:p>
              <a:pPr algn="ctr"/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BRENDAN (9411)</a:t>
              </a:r>
            </a:p>
            <a:p>
              <a:pPr algn="ctr"/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DOUG (9413)</a:t>
              </a:r>
            </a:p>
            <a:p>
              <a:pPr algn="ctr"/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ELLIE(9414)</a:t>
              </a:r>
            </a:p>
            <a:p>
              <a:pPr algn="ctr"/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KAITAK(0004)</a:t>
              </a:r>
            </a:p>
            <a:p>
              <a:pPr algn="ctr"/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RAMMASUN (0205)</a:t>
              </a:r>
            </a:p>
            <a:p>
              <a:pPr algn="ctr"/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MINDULLE (0407)</a:t>
              </a: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2953734" y="1785926"/>
            <a:ext cx="3231360" cy="4643470"/>
            <a:chOff x="2786018" y="1643050"/>
            <a:chExt cx="3231360" cy="464347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86018" y="1913880"/>
              <a:ext cx="3231360" cy="2424960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3776128" y="1643050"/>
              <a:ext cx="1370888" cy="307777"/>
            </a:xfrm>
            <a:prstGeom prst="rect">
              <a:avLst/>
            </a:prstGeom>
            <a:solidFill>
              <a:srgbClr val="FFC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South Sea (9)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33922" y="4255195"/>
              <a:ext cx="1861128" cy="2031325"/>
            </a:xfrm>
            <a:prstGeom prst="rect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GLADYS (9112)</a:t>
              </a:r>
            </a:p>
            <a:p>
              <a:pPr algn="ctr"/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SETH (9429)</a:t>
              </a:r>
            </a:p>
            <a:p>
              <a:pPr algn="ctr"/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FAYE (9503)</a:t>
              </a:r>
            </a:p>
            <a:p>
              <a:pPr algn="ctr"/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TINA (9711)</a:t>
              </a:r>
            </a:p>
            <a:p>
              <a:pPr algn="ctr"/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YANNI (9809)</a:t>
              </a:r>
            </a:p>
            <a:p>
              <a:pPr algn="ctr"/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SAOMAI (0014)</a:t>
              </a:r>
            </a:p>
            <a:p>
              <a:pPr algn="ctr"/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RUSA (0215)</a:t>
              </a:r>
            </a:p>
            <a:p>
              <a:pPr algn="ctr"/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MAEMI (0314)</a:t>
              </a:r>
            </a:p>
            <a:p>
              <a:pPr algn="ctr"/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MEGI (0415)</a:t>
              </a: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5841234" y="1785926"/>
            <a:ext cx="3231360" cy="4603093"/>
            <a:chOff x="5673518" y="1643050"/>
            <a:chExt cx="3231360" cy="4603093"/>
          </a:xfrm>
        </p:grpSpPr>
        <p:pic>
          <p:nvPicPr>
            <p:cNvPr id="7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73518" y="1857364"/>
              <a:ext cx="3231360" cy="2424960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6346472" y="1643050"/>
              <a:ext cx="1903085" cy="307777"/>
            </a:xfrm>
            <a:prstGeom prst="rect">
              <a:avLst/>
            </a:prstGeom>
            <a:solidFill>
              <a:srgbClr val="FFC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South-East Sea (7)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87930" y="4214818"/>
              <a:ext cx="1835030" cy="2031325"/>
            </a:xfrm>
            <a:prstGeom prst="rect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CAITLIN (9109)</a:t>
              </a:r>
            </a:p>
            <a:p>
              <a:pPr algn="ctr"/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MIREILLE (9119)</a:t>
              </a:r>
            </a:p>
            <a:p>
              <a:pPr algn="ctr"/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PERCY (9306)</a:t>
              </a:r>
            </a:p>
            <a:p>
              <a:pPr algn="ctr"/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ROBYN (9307)</a:t>
              </a:r>
            </a:p>
            <a:p>
              <a:pPr algn="ctr"/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OLIWA (9719)</a:t>
              </a:r>
            </a:p>
            <a:p>
              <a:pPr algn="ctr"/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BART (9918)</a:t>
              </a:r>
            </a:p>
            <a:p>
              <a:pPr algn="ctr"/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SOUDELOR (0306)</a:t>
              </a:r>
            </a:p>
            <a:p>
              <a:pPr algn="ctr"/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SONGDA (0418)</a:t>
              </a:r>
            </a:p>
            <a:p>
              <a:pPr algn="ctr"/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NABI (0514)</a:t>
              </a:r>
            </a:p>
          </p:txBody>
        </p:sp>
      </p:grpSp>
      <p:sp>
        <p:nvSpPr>
          <p:cNvPr id="14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kern="0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Characterics of Typhoon Patternns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Type of Typhoon Trajectories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285860"/>
            <a:ext cx="3231360" cy="242496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57290" y="3714752"/>
            <a:ext cx="1846980" cy="1600438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TED (9219)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BRENDAN (9411)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DOUG (9413)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ELLIE(9414)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KAITAK(0004)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RAMMASUN (0205)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MINDULLE (0407)</a:t>
            </a:r>
          </a:p>
        </p:txBody>
      </p:sp>
      <p:grpSp>
        <p:nvGrpSpPr>
          <p:cNvPr id="2" name="그룹 15"/>
          <p:cNvGrpSpPr/>
          <p:nvPr/>
        </p:nvGrpSpPr>
        <p:grpSpPr>
          <a:xfrm>
            <a:off x="4429124" y="1785926"/>
            <a:ext cx="2786082" cy="3071810"/>
            <a:chOff x="3786182" y="1643050"/>
            <a:chExt cx="3504902" cy="38100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86182" y="1643050"/>
              <a:ext cx="3504902" cy="381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직사각형 7"/>
            <p:cNvSpPr/>
            <p:nvPr/>
          </p:nvSpPr>
          <p:spPr>
            <a:xfrm>
              <a:off x="3786182" y="1643050"/>
              <a:ext cx="2623978" cy="4580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BRENDAN (9411)</a:t>
              </a:r>
            </a:p>
          </p:txBody>
        </p:sp>
      </p:grpSp>
      <p:grpSp>
        <p:nvGrpSpPr>
          <p:cNvPr id="3" name="그룹 26"/>
          <p:cNvGrpSpPr/>
          <p:nvPr/>
        </p:nvGrpSpPr>
        <p:grpSpPr>
          <a:xfrm>
            <a:off x="4714876" y="2071678"/>
            <a:ext cx="2786082" cy="3071810"/>
            <a:chOff x="4071934" y="1928802"/>
            <a:chExt cx="3562350" cy="3865033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1458" r="2917"/>
            <a:stretch>
              <a:fillRect/>
            </a:stretch>
          </p:blipFill>
          <p:spPr bwMode="auto">
            <a:xfrm>
              <a:off x="4071934" y="1928802"/>
              <a:ext cx="3562350" cy="386503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직사각형 10"/>
            <p:cNvSpPr/>
            <p:nvPr/>
          </p:nvSpPr>
          <p:spPr>
            <a:xfrm>
              <a:off x="4071934" y="1928802"/>
              <a:ext cx="2091040" cy="4647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DOUG (9413)</a:t>
              </a:r>
            </a:p>
          </p:txBody>
        </p:sp>
      </p:grpSp>
      <p:grpSp>
        <p:nvGrpSpPr>
          <p:cNvPr id="6" name="그룹 29"/>
          <p:cNvGrpSpPr/>
          <p:nvPr/>
        </p:nvGrpSpPr>
        <p:grpSpPr>
          <a:xfrm>
            <a:off x="4857752" y="2357430"/>
            <a:ext cx="2786082" cy="3071810"/>
            <a:chOff x="4214810" y="2214554"/>
            <a:chExt cx="3781425" cy="3888808"/>
          </a:xfrm>
        </p:grpSpPr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14810" y="2214554"/>
              <a:ext cx="3781425" cy="388880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직사각형 13"/>
            <p:cNvSpPr/>
            <p:nvPr/>
          </p:nvSpPr>
          <p:spPr>
            <a:xfrm>
              <a:off x="4286248" y="2214554"/>
              <a:ext cx="2054282" cy="4675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ELLIE(9414)</a:t>
              </a:r>
            </a:p>
          </p:txBody>
        </p:sp>
      </p:grpSp>
      <p:grpSp>
        <p:nvGrpSpPr>
          <p:cNvPr id="9" name="그룹 32"/>
          <p:cNvGrpSpPr/>
          <p:nvPr/>
        </p:nvGrpSpPr>
        <p:grpSpPr>
          <a:xfrm>
            <a:off x="5000628" y="2714620"/>
            <a:ext cx="2786082" cy="3071810"/>
            <a:chOff x="4357686" y="2571744"/>
            <a:chExt cx="4143404" cy="4509248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57686" y="2571744"/>
              <a:ext cx="4143404" cy="450924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7" name="직사각형 16"/>
            <p:cNvSpPr/>
            <p:nvPr/>
          </p:nvSpPr>
          <p:spPr>
            <a:xfrm>
              <a:off x="4429124" y="2571744"/>
              <a:ext cx="2539387" cy="5421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KAITAK(0004)</a:t>
              </a:r>
            </a:p>
          </p:txBody>
        </p:sp>
      </p:grpSp>
      <p:grpSp>
        <p:nvGrpSpPr>
          <p:cNvPr id="12" name="그룹 35"/>
          <p:cNvGrpSpPr/>
          <p:nvPr/>
        </p:nvGrpSpPr>
        <p:grpSpPr>
          <a:xfrm>
            <a:off x="5286380" y="3071810"/>
            <a:ext cx="2786082" cy="3071810"/>
            <a:chOff x="5072066" y="3071810"/>
            <a:chExt cx="3705224" cy="4019550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5760" t="5247" r="2697"/>
            <a:stretch>
              <a:fillRect/>
            </a:stretch>
          </p:blipFill>
          <p:spPr bwMode="auto">
            <a:xfrm>
              <a:off x="5072066" y="3071810"/>
              <a:ext cx="3705224" cy="401955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직사각형 19"/>
            <p:cNvSpPr/>
            <p:nvPr/>
          </p:nvSpPr>
          <p:spPr>
            <a:xfrm>
              <a:off x="5072066" y="3071810"/>
              <a:ext cx="2846435" cy="4832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MINDULLE (0407)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357686" y="1357298"/>
            <a:ext cx="2743059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Rainfall : 47~151 1000M ton</a:t>
            </a: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2800" b="1" kern="0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Characterics of Typhoon Patternns</a:t>
            </a:r>
            <a:endParaRPr lang="ko-KR" altLang="ko-KR" sz="2800" b="1" kern="0" noProof="1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Type of Typhoon Trajectories (West Sea)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차트 3"/>
          <p:cNvGraphicFramePr/>
          <p:nvPr/>
        </p:nvGraphicFramePr>
        <p:xfrm>
          <a:off x="4572000" y="1571612"/>
          <a:ext cx="4572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차트 4"/>
          <p:cNvGraphicFramePr/>
          <p:nvPr/>
        </p:nvGraphicFramePr>
        <p:xfrm>
          <a:off x="0" y="1428736"/>
          <a:ext cx="4572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차트 5"/>
          <p:cNvGraphicFramePr/>
          <p:nvPr/>
        </p:nvGraphicFramePr>
        <p:xfrm>
          <a:off x="4929190" y="4071942"/>
          <a:ext cx="421481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오른쪽 화살표 7"/>
          <p:cNvSpPr/>
          <p:nvPr/>
        </p:nvSpPr>
        <p:spPr>
          <a:xfrm rot="20429581">
            <a:off x="6751403" y="4972886"/>
            <a:ext cx="2071702" cy="573306"/>
          </a:xfrm>
          <a:prstGeom prst="rightArrow">
            <a:avLst/>
          </a:prstGeom>
          <a:solidFill>
            <a:srgbClr val="FFC000">
              <a:alpha val="3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142844" y="4183670"/>
            <a:ext cx="4429156" cy="2520000"/>
            <a:chOff x="142844" y="3929066"/>
            <a:chExt cx="4429156" cy="2520000"/>
          </a:xfrm>
        </p:grpSpPr>
        <p:graphicFrame>
          <p:nvGraphicFramePr>
            <p:cNvPr id="7" name="차트 6"/>
            <p:cNvGraphicFramePr/>
            <p:nvPr/>
          </p:nvGraphicFramePr>
          <p:xfrm>
            <a:off x="142844" y="3929066"/>
            <a:ext cx="4429156" cy="252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9" name="오른쪽 화살표 8"/>
            <p:cNvSpPr/>
            <p:nvPr/>
          </p:nvSpPr>
          <p:spPr>
            <a:xfrm rot="1060488">
              <a:off x="1752615" y="4515785"/>
              <a:ext cx="2071702" cy="573306"/>
            </a:xfrm>
            <a:prstGeom prst="rightArrow">
              <a:avLst/>
            </a:prstGeom>
            <a:solidFill>
              <a:srgbClr val="FFC000">
                <a:alpha val="3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동녘M" pitchFamily="18" charset="-127"/>
                <a:ea typeface="HY동녘M" pitchFamily="18" charset="-127"/>
              </a:endParaRPr>
            </a:p>
          </p:txBody>
        </p:sp>
      </p:grpSp>
      <p:sp>
        <p:nvSpPr>
          <p:cNvPr id="10" name="오른쪽 화살표 9"/>
          <p:cNvSpPr/>
          <p:nvPr/>
        </p:nvSpPr>
        <p:spPr>
          <a:xfrm>
            <a:off x="1824052" y="2015455"/>
            <a:ext cx="2071702" cy="573306"/>
          </a:xfrm>
          <a:prstGeom prst="rightArrow">
            <a:avLst/>
          </a:prstGeom>
          <a:solidFill>
            <a:srgbClr val="FFC000">
              <a:alpha val="3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1" name="오른쪽 화살표 10"/>
          <p:cNvSpPr/>
          <p:nvPr/>
        </p:nvSpPr>
        <p:spPr>
          <a:xfrm rot="20756499">
            <a:off x="6182243" y="1957522"/>
            <a:ext cx="2071702" cy="573306"/>
          </a:xfrm>
          <a:prstGeom prst="rightArrow">
            <a:avLst/>
          </a:prstGeom>
          <a:solidFill>
            <a:srgbClr val="FFC000">
              <a:alpha val="3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2800" b="1" kern="0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Characterics of Typhoon Patternns</a:t>
            </a:r>
            <a:endParaRPr lang="ko-KR" altLang="ko-KR" sz="2800" b="1" kern="0" noProof="1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Type of Typhoon Trajectories (West Sea)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2800" b="1" kern="0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Characterics of Typhoon Patternns</a:t>
            </a:r>
            <a:endParaRPr lang="ko-KR" altLang="ko-KR" sz="2800" b="1" kern="0" noProof="1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Type of Typhoon Trajectories (South Sea)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14744" y="1214446"/>
            <a:ext cx="2855269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Rainfall : 100-300 1000M ton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1214446"/>
            <a:ext cx="3231360" cy="242496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857224" y="3571900"/>
            <a:ext cx="1503938" cy="2031325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GLADYS (9112)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SETH (9429)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FAYE (9503)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TINA (9711)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YANNI (9809)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SAOMAI (0014)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RUSA (0215)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MAEMI (0314)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MEGI (0415)</a:t>
            </a:r>
          </a:p>
        </p:txBody>
      </p:sp>
      <p:grpSp>
        <p:nvGrpSpPr>
          <p:cNvPr id="2" name="그룹 29"/>
          <p:cNvGrpSpPr/>
          <p:nvPr/>
        </p:nvGrpSpPr>
        <p:grpSpPr>
          <a:xfrm>
            <a:off x="3786182" y="1571636"/>
            <a:ext cx="3240000" cy="3600000"/>
            <a:chOff x="4500562" y="1928802"/>
            <a:chExt cx="4316545" cy="4638675"/>
          </a:xfrm>
        </p:grpSpPr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00562" y="1928802"/>
              <a:ext cx="4316545" cy="46386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9" name="직사각형 28"/>
            <p:cNvSpPr/>
            <p:nvPr/>
          </p:nvSpPr>
          <p:spPr>
            <a:xfrm>
              <a:off x="4500562" y="1928802"/>
              <a:ext cx="2507656" cy="4758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GLADYS (9112)</a:t>
              </a:r>
            </a:p>
          </p:txBody>
        </p:sp>
      </p:grpSp>
      <p:grpSp>
        <p:nvGrpSpPr>
          <p:cNvPr id="3" name="그룹 37"/>
          <p:cNvGrpSpPr/>
          <p:nvPr/>
        </p:nvGrpSpPr>
        <p:grpSpPr>
          <a:xfrm>
            <a:off x="4071934" y="1714512"/>
            <a:ext cx="3240000" cy="3600000"/>
            <a:chOff x="4786314" y="2357430"/>
            <a:chExt cx="3806578" cy="3993787"/>
          </a:xfrm>
        </p:grpSpPr>
        <p:pic>
          <p:nvPicPr>
            <p:cNvPr id="31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86314" y="2357430"/>
              <a:ext cx="3806578" cy="399378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2" name="직사각형 31"/>
            <p:cNvSpPr/>
            <p:nvPr/>
          </p:nvSpPr>
          <p:spPr>
            <a:xfrm>
              <a:off x="4857752" y="2357430"/>
              <a:ext cx="1838497" cy="409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SETH (9429)</a:t>
              </a:r>
            </a:p>
          </p:txBody>
        </p:sp>
      </p:grpSp>
      <p:grpSp>
        <p:nvGrpSpPr>
          <p:cNvPr id="4" name="그룹 40"/>
          <p:cNvGrpSpPr/>
          <p:nvPr/>
        </p:nvGrpSpPr>
        <p:grpSpPr>
          <a:xfrm>
            <a:off x="4357686" y="1857388"/>
            <a:ext cx="3240000" cy="3600000"/>
            <a:chOff x="4857752" y="2786058"/>
            <a:chExt cx="4286248" cy="4510328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4299" t="2476" r="6729" b="1905"/>
            <a:stretch>
              <a:fillRect/>
            </a:stretch>
          </p:blipFill>
          <p:spPr bwMode="auto">
            <a:xfrm>
              <a:off x="4867275" y="2786058"/>
              <a:ext cx="4276725" cy="451032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5" name="직사각형 34"/>
            <p:cNvSpPr/>
            <p:nvPr/>
          </p:nvSpPr>
          <p:spPr>
            <a:xfrm>
              <a:off x="4857752" y="2857497"/>
              <a:ext cx="2051081" cy="462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FAYE (9503)</a:t>
              </a:r>
            </a:p>
          </p:txBody>
        </p:sp>
      </p:grpSp>
      <p:grpSp>
        <p:nvGrpSpPr>
          <p:cNvPr id="5" name="그룹 43"/>
          <p:cNvGrpSpPr/>
          <p:nvPr/>
        </p:nvGrpSpPr>
        <p:grpSpPr>
          <a:xfrm>
            <a:off x="4643438" y="2000264"/>
            <a:ext cx="3240000" cy="3600000"/>
            <a:chOff x="4914900" y="3214686"/>
            <a:chExt cx="4229100" cy="4321037"/>
          </a:xfrm>
        </p:grpSpPr>
        <p:pic>
          <p:nvPicPr>
            <p:cNvPr id="37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14900" y="3214686"/>
              <a:ext cx="4229100" cy="432103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8" name="직사각형 37"/>
            <p:cNvSpPr/>
            <p:nvPr/>
          </p:nvSpPr>
          <p:spPr>
            <a:xfrm>
              <a:off x="4929190" y="3286124"/>
              <a:ext cx="1946318" cy="4433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TINA (9711)</a:t>
              </a:r>
            </a:p>
          </p:txBody>
        </p:sp>
      </p:grpSp>
      <p:grpSp>
        <p:nvGrpSpPr>
          <p:cNvPr id="6" name="그룹 46"/>
          <p:cNvGrpSpPr/>
          <p:nvPr/>
        </p:nvGrpSpPr>
        <p:grpSpPr>
          <a:xfrm>
            <a:off x="4857752" y="2143140"/>
            <a:ext cx="3240000" cy="3600000"/>
            <a:chOff x="5381625" y="3643314"/>
            <a:chExt cx="3762375" cy="4105861"/>
          </a:xfrm>
        </p:grpSpPr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381625" y="3643314"/>
              <a:ext cx="3762375" cy="410586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1" name="직사각형 40"/>
            <p:cNvSpPr/>
            <p:nvPr/>
          </p:nvSpPr>
          <p:spPr>
            <a:xfrm>
              <a:off x="5429256" y="3643314"/>
              <a:ext cx="1949311" cy="4212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YANNI (9809)</a:t>
              </a:r>
            </a:p>
          </p:txBody>
        </p:sp>
      </p:grpSp>
      <p:grpSp>
        <p:nvGrpSpPr>
          <p:cNvPr id="7" name="그룹 49"/>
          <p:cNvGrpSpPr/>
          <p:nvPr/>
        </p:nvGrpSpPr>
        <p:grpSpPr>
          <a:xfrm>
            <a:off x="5072066" y="2286016"/>
            <a:ext cx="3240000" cy="3600000"/>
            <a:chOff x="5643570" y="4143380"/>
            <a:chExt cx="4286250" cy="4426783"/>
          </a:xfrm>
        </p:grpSpPr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643570" y="4143380"/>
              <a:ext cx="4286250" cy="442678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4" name="직사각형 43"/>
            <p:cNvSpPr/>
            <p:nvPr/>
          </p:nvSpPr>
          <p:spPr>
            <a:xfrm>
              <a:off x="5643570" y="4214818"/>
              <a:ext cx="2479451" cy="4541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SAOMAI (0014)</a:t>
              </a:r>
            </a:p>
          </p:txBody>
        </p:sp>
      </p:grpSp>
      <p:grpSp>
        <p:nvGrpSpPr>
          <p:cNvPr id="8" name="그룹 52"/>
          <p:cNvGrpSpPr/>
          <p:nvPr/>
        </p:nvGrpSpPr>
        <p:grpSpPr>
          <a:xfrm>
            <a:off x="5286380" y="2428892"/>
            <a:ext cx="3240000" cy="3600000"/>
            <a:chOff x="5929322" y="4643446"/>
            <a:chExt cx="3705225" cy="3818178"/>
          </a:xfrm>
        </p:grpSpPr>
        <p:pic>
          <p:nvPicPr>
            <p:cNvPr id="46" name="Picture 6"/>
            <p:cNvPicPr>
              <a:picLocks noChangeAspect="1" noChangeArrowheads="1"/>
            </p:cNvPicPr>
            <p:nvPr/>
          </p:nvPicPr>
          <p:blipFill>
            <a:blip r:embed="rId9" cstate="print"/>
            <a:srcRect t="1957" r="513"/>
            <a:stretch>
              <a:fillRect/>
            </a:stretch>
          </p:blipFill>
          <p:spPr bwMode="auto">
            <a:xfrm>
              <a:off x="5929322" y="4643446"/>
              <a:ext cx="3705225" cy="381817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7" name="직사각형 46"/>
            <p:cNvSpPr/>
            <p:nvPr/>
          </p:nvSpPr>
          <p:spPr>
            <a:xfrm>
              <a:off x="6000760" y="4643446"/>
              <a:ext cx="1833542" cy="3917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RUSA (0215)</a:t>
              </a:r>
            </a:p>
          </p:txBody>
        </p:sp>
      </p:grpSp>
      <p:grpSp>
        <p:nvGrpSpPr>
          <p:cNvPr id="9" name="그룹 55"/>
          <p:cNvGrpSpPr/>
          <p:nvPr/>
        </p:nvGrpSpPr>
        <p:grpSpPr>
          <a:xfrm>
            <a:off x="5572132" y="2571768"/>
            <a:ext cx="3240000" cy="3600000"/>
            <a:chOff x="6000760" y="4929198"/>
            <a:chExt cx="4076700" cy="4320606"/>
          </a:xfrm>
        </p:grpSpPr>
        <p:pic>
          <p:nvPicPr>
            <p:cNvPr id="49" name="Picture 4"/>
            <p:cNvPicPr>
              <a:picLocks noChangeAspect="1" noChangeArrowheads="1"/>
            </p:cNvPicPr>
            <p:nvPr/>
          </p:nvPicPr>
          <p:blipFill>
            <a:blip r:embed="rId10" cstate="print"/>
            <a:srcRect t="4675"/>
            <a:stretch>
              <a:fillRect/>
            </a:stretch>
          </p:blipFill>
          <p:spPr bwMode="auto">
            <a:xfrm>
              <a:off x="6000760" y="4929198"/>
              <a:ext cx="4076700" cy="432060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0" name="직사각형 49"/>
            <p:cNvSpPr/>
            <p:nvPr/>
          </p:nvSpPr>
          <p:spPr>
            <a:xfrm>
              <a:off x="6000760" y="4929198"/>
              <a:ext cx="2206962" cy="4432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MAEMI (0314)</a:t>
              </a:r>
            </a:p>
          </p:txBody>
        </p:sp>
      </p:grpSp>
      <p:grpSp>
        <p:nvGrpSpPr>
          <p:cNvPr id="10" name="그룹 58"/>
          <p:cNvGrpSpPr/>
          <p:nvPr/>
        </p:nvGrpSpPr>
        <p:grpSpPr>
          <a:xfrm>
            <a:off x="5761124" y="2829396"/>
            <a:ext cx="3240000" cy="3600000"/>
            <a:chOff x="6429388" y="5214950"/>
            <a:chExt cx="3648075" cy="4122031"/>
          </a:xfrm>
        </p:grpSpPr>
        <p:pic>
          <p:nvPicPr>
            <p:cNvPr id="52" name="Picture 6"/>
            <p:cNvPicPr>
              <a:picLocks noChangeAspect="1" noChangeArrowheads="1"/>
            </p:cNvPicPr>
            <p:nvPr/>
          </p:nvPicPr>
          <p:blipFill>
            <a:blip r:embed="rId11" cstate="print"/>
            <a:srcRect l="5152" r="5152"/>
            <a:stretch>
              <a:fillRect/>
            </a:stretch>
          </p:blipFill>
          <p:spPr bwMode="auto">
            <a:xfrm>
              <a:off x="6429388" y="5214950"/>
              <a:ext cx="3648075" cy="41220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3" name="직사각형 52"/>
            <p:cNvSpPr/>
            <p:nvPr/>
          </p:nvSpPr>
          <p:spPr>
            <a:xfrm>
              <a:off x="6500826" y="5286388"/>
              <a:ext cx="1758334" cy="422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MEGI (0415)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2800" b="1" kern="0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Characterics of Typhoon Patternns</a:t>
            </a:r>
            <a:endParaRPr lang="ko-KR" altLang="ko-KR" sz="2800" b="1" kern="0" noProof="1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Type of Typhoon Trajectories (South Sea)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graphicFrame>
        <p:nvGraphicFramePr>
          <p:cNvPr id="14" name="차트 13"/>
          <p:cNvGraphicFramePr/>
          <p:nvPr/>
        </p:nvGraphicFramePr>
        <p:xfrm>
          <a:off x="0" y="1500174"/>
          <a:ext cx="4572000" cy="2643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차트 14"/>
          <p:cNvGraphicFramePr/>
          <p:nvPr/>
        </p:nvGraphicFramePr>
        <p:xfrm>
          <a:off x="4572000" y="1714488"/>
          <a:ext cx="4572000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차트 15"/>
          <p:cNvGraphicFramePr/>
          <p:nvPr/>
        </p:nvGraphicFramePr>
        <p:xfrm>
          <a:off x="357158" y="3929066"/>
          <a:ext cx="4357686" cy="2408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차트 16"/>
          <p:cNvGraphicFramePr/>
          <p:nvPr/>
        </p:nvGraphicFramePr>
        <p:xfrm>
          <a:off x="5000628" y="3643314"/>
          <a:ext cx="4000496" cy="2557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오른쪽 화살표 17"/>
          <p:cNvSpPr/>
          <p:nvPr/>
        </p:nvSpPr>
        <p:spPr>
          <a:xfrm rot="19274958">
            <a:off x="6751403" y="4699311"/>
            <a:ext cx="2071702" cy="573306"/>
          </a:xfrm>
          <a:prstGeom prst="rightArrow">
            <a:avLst/>
          </a:prstGeom>
          <a:solidFill>
            <a:srgbClr val="FFC000">
              <a:alpha val="3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오른쪽 화살표 18"/>
          <p:cNvSpPr/>
          <p:nvPr/>
        </p:nvSpPr>
        <p:spPr>
          <a:xfrm rot="1060488">
            <a:off x="1681175" y="4658661"/>
            <a:ext cx="2071702" cy="573306"/>
          </a:xfrm>
          <a:prstGeom prst="rightArrow">
            <a:avLst/>
          </a:prstGeom>
          <a:solidFill>
            <a:srgbClr val="FFC000">
              <a:alpha val="3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오른쪽 화살표 19"/>
          <p:cNvSpPr/>
          <p:nvPr/>
        </p:nvSpPr>
        <p:spPr>
          <a:xfrm rot="20140047">
            <a:off x="2169204" y="1972952"/>
            <a:ext cx="2071702" cy="573306"/>
          </a:xfrm>
          <a:prstGeom prst="rightArrow">
            <a:avLst/>
          </a:prstGeom>
          <a:solidFill>
            <a:srgbClr val="FFC000">
              <a:alpha val="3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오른쪽 화살표 20"/>
          <p:cNvSpPr/>
          <p:nvPr/>
        </p:nvSpPr>
        <p:spPr>
          <a:xfrm rot="21447297">
            <a:off x="6539432" y="2314710"/>
            <a:ext cx="2071702" cy="573306"/>
          </a:xfrm>
          <a:prstGeom prst="rightArrow">
            <a:avLst/>
          </a:prstGeom>
          <a:solidFill>
            <a:srgbClr val="FFC000">
              <a:alpha val="3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1714480" y="6215082"/>
            <a:ext cx="20569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altLang="ko-KR" dirty="0" smtClean="0"/>
              <a:t>Central Pressure</a:t>
            </a:r>
            <a:r>
              <a:rPr lang="ko-KR" altLang="en-US" dirty="0" smtClean="0"/>
              <a:t> 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mb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24" name="직사각형 23"/>
          <p:cNvSpPr/>
          <p:nvPr/>
        </p:nvSpPr>
        <p:spPr>
          <a:xfrm rot="16200000">
            <a:off x="-476486" y="4786322"/>
            <a:ext cx="1495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altLang="ko-KR" dirty="0" smtClean="0"/>
              <a:t>Max Wind (m/s)</a:t>
            </a:r>
            <a:endParaRPr lang="ko-KR" altLang="en-US" dirty="0"/>
          </a:p>
        </p:txBody>
      </p:sp>
      <p:sp>
        <p:nvSpPr>
          <p:cNvPr id="25" name="직사각형 24"/>
          <p:cNvSpPr/>
          <p:nvPr/>
        </p:nvSpPr>
        <p:spPr>
          <a:xfrm rot="16200000">
            <a:off x="4099804" y="4758453"/>
            <a:ext cx="15071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2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altLang="ko-KR" dirty="0" smtClean="0"/>
              <a:t>Damages</a:t>
            </a:r>
            <a:r>
              <a:rPr lang="ko-KR" altLang="ko-KR" dirty="0" smtClean="0"/>
              <a:t> </a:t>
            </a:r>
            <a:r>
              <a:rPr lang="en-US" altLang="ko-KR" dirty="0" smtClean="0"/>
              <a:t>(M USD)</a:t>
            </a:r>
            <a:endParaRPr lang="ko-KR" altLang="ko-KR" dirty="0"/>
          </a:p>
        </p:txBody>
      </p:sp>
      <p:sp>
        <p:nvSpPr>
          <p:cNvPr id="26" name="직사각형 25"/>
          <p:cNvSpPr/>
          <p:nvPr/>
        </p:nvSpPr>
        <p:spPr>
          <a:xfrm>
            <a:off x="6505102" y="6121619"/>
            <a:ext cx="1495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altLang="ko-KR" dirty="0" smtClean="0"/>
              <a:t>Max Wind (m/s)</a:t>
            </a:r>
            <a:endParaRPr lang="ko-KR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2800" b="1" kern="0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Characterics of Typhoon Patternns</a:t>
            </a:r>
            <a:endParaRPr lang="ko-KR" altLang="ko-KR" sz="2800" b="1" kern="0" noProof="1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Type of Typhoon Trajectories (South-East Sea)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7620" y="1257760"/>
            <a:ext cx="3392275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ko-KR" altLang="en-US" sz="1400" dirty="0" smtClean="0">
                <a:latin typeface="HY동녘M" pitchFamily="18" charset="-127"/>
                <a:ea typeface="HY동녘M" pitchFamily="18" charset="-127"/>
              </a:rPr>
              <a:t>누적 강수량 분포 </a:t>
            </a:r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: 30-270 1000Mton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86322"/>
            <a:ext cx="3231360" cy="242496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71538" y="3615214"/>
            <a:ext cx="1763624" cy="2031325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CAITLIN (9109)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MIREILLE (9119)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PERCY (9306)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ROBYN (9307)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OLIWA (9719)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BART (9918)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SOUDELOR (0306)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SONGDA (0418)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NABI (0514)</a:t>
            </a:r>
          </a:p>
        </p:txBody>
      </p:sp>
      <p:grpSp>
        <p:nvGrpSpPr>
          <p:cNvPr id="2" name="그룹 49"/>
          <p:cNvGrpSpPr/>
          <p:nvPr/>
        </p:nvGrpSpPr>
        <p:grpSpPr>
          <a:xfrm>
            <a:off x="4000496" y="1614950"/>
            <a:ext cx="3240000" cy="3600000"/>
            <a:chOff x="4286248" y="1928802"/>
            <a:chExt cx="4362450" cy="461534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248" y="1928802"/>
              <a:ext cx="4362450" cy="461534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직사각형 8"/>
            <p:cNvSpPr/>
            <p:nvPr/>
          </p:nvSpPr>
          <p:spPr>
            <a:xfrm>
              <a:off x="4286248" y="1928802"/>
              <a:ext cx="2476047" cy="473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CAITLIN (9109)</a:t>
              </a:r>
            </a:p>
          </p:txBody>
        </p:sp>
      </p:grpSp>
      <p:grpSp>
        <p:nvGrpSpPr>
          <p:cNvPr id="3" name="그룹 58"/>
          <p:cNvGrpSpPr/>
          <p:nvPr/>
        </p:nvGrpSpPr>
        <p:grpSpPr>
          <a:xfrm>
            <a:off x="4286248" y="1757826"/>
            <a:ext cx="3240000" cy="3600000"/>
            <a:chOff x="4500562" y="2239987"/>
            <a:chExt cx="4038599" cy="4618013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00562" y="2239987"/>
              <a:ext cx="4038599" cy="461801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직사각형 11"/>
            <p:cNvSpPr/>
            <p:nvPr/>
          </p:nvSpPr>
          <p:spPr>
            <a:xfrm>
              <a:off x="4500562" y="2285991"/>
              <a:ext cx="2520020" cy="4737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MIREILLE (9119)</a:t>
              </a:r>
            </a:p>
          </p:txBody>
        </p:sp>
      </p:grpSp>
      <p:grpSp>
        <p:nvGrpSpPr>
          <p:cNvPr id="7" name="그룹 61"/>
          <p:cNvGrpSpPr/>
          <p:nvPr/>
        </p:nvGrpSpPr>
        <p:grpSpPr>
          <a:xfrm>
            <a:off x="4572000" y="1900702"/>
            <a:ext cx="3240000" cy="3600000"/>
            <a:chOff x="4714876" y="2643182"/>
            <a:chExt cx="3533774" cy="3955374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14876" y="2643182"/>
              <a:ext cx="3533774" cy="395537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직사각형 14"/>
            <p:cNvSpPr/>
            <p:nvPr/>
          </p:nvSpPr>
          <p:spPr>
            <a:xfrm>
              <a:off x="4714876" y="2714620"/>
              <a:ext cx="1893812" cy="405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PERCY (9306)</a:t>
              </a:r>
            </a:p>
          </p:txBody>
        </p:sp>
      </p:grpSp>
      <p:grpSp>
        <p:nvGrpSpPr>
          <p:cNvPr id="10" name="그룹 64"/>
          <p:cNvGrpSpPr/>
          <p:nvPr/>
        </p:nvGrpSpPr>
        <p:grpSpPr>
          <a:xfrm>
            <a:off x="4786314" y="2115016"/>
            <a:ext cx="3240000" cy="3600000"/>
            <a:chOff x="4714876" y="3000372"/>
            <a:chExt cx="3819525" cy="4105785"/>
          </a:xfrm>
        </p:grpSpPr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14876" y="3000372"/>
              <a:ext cx="3819525" cy="41057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8" name="직사각형 17"/>
            <p:cNvSpPr/>
            <p:nvPr/>
          </p:nvSpPr>
          <p:spPr>
            <a:xfrm>
              <a:off x="4857752" y="3071810"/>
              <a:ext cx="2090414" cy="4212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ROBYN (9307)</a:t>
              </a:r>
            </a:p>
          </p:txBody>
        </p:sp>
      </p:grpSp>
      <p:grpSp>
        <p:nvGrpSpPr>
          <p:cNvPr id="13" name="그룹 67"/>
          <p:cNvGrpSpPr/>
          <p:nvPr/>
        </p:nvGrpSpPr>
        <p:grpSpPr>
          <a:xfrm>
            <a:off x="5000628" y="2329330"/>
            <a:ext cx="3240000" cy="3600000"/>
            <a:chOff x="4643438" y="3357562"/>
            <a:chExt cx="4086225" cy="4388908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643438" y="3357562"/>
              <a:ext cx="4086225" cy="438890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직사각형 20"/>
            <p:cNvSpPr/>
            <p:nvPr/>
          </p:nvSpPr>
          <p:spPr>
            <a:xfrm>
              <a:off x="4786315" y="3429000"/>
              <a:ext cx="1977604" cy="4502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BART (9918)</a:t>
              </a:r>
            </a:p>
          </p:txBody>
        </p:sp>
      </p:grpSp>
      <p:grpSp>
        <p:nvGrpSpPr>
          <p:cNvPr id="16" name="그룹 70"/>
          <p:cNvGrpSpPr/>
          <p:nvPr/>
        </p:nvGrpSpPr>
        <p:grpSpPr>
          <a:xfrm>
            <a:off x="5286380" y="2543644"/>
            <a:ext cx="3240000" cy="3600000"/>
            <a:chOff x="4786314" y="3714752"/>
            <a:chExt cx="4171950" cy="4631716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786314" y="3714752"/>
              <a:ext cx="4171950" cy="463171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" name="직사각형 25"/>
            <p:cNvSpPr/>
            <p:nvPr/>
          </p:nvSpPr>
          <p:spPr>
            <a:xfrm>
              <a:off x="4857752" y="3714752"/>
              <a:ext cx="2857112" cy="4751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SOUDELOR (0306)</a:t>
              </a:r>
            </a:p>
          </p:txBody>
        </p:sp>
      </p:grpSp>
      <p:grpSp>
        <p:nvGrpSpPr>
          <p:cNvPr id="19" name="그룹 73"/>
          <p:cNvGrpSpPr/>
          <p:nvPr/>
        </p:nvGrpSpPr>
        <p:grpSpPr>
          <a:xfrm>
            <a:off x="5572132" y="2686520"/>
            <a:ext cx="3240000" cy="3600000"/>
            <a:chOff x="4857752" y="4071942"/>
            <a:chExt cx="3905250" cy="4199693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57752" y="4071942"/>
              <a:ext cx="3905250" cy="419969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9" name="직사각형 28"/>
            <p:cNvSpPr/>
            <p:nvPr/>
          </p:nvSpPr>
          <p:spPr>
            <a:xfrm>
              <a:off x="4857752" y="4143380"/>
              <a:ext cx="1835918" cy="4308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NABI (0514)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2800" b="1" kern="0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Characterics of Typhoon Patternns</a:t>
            </a:r>
            <a:endParaRPr lang="ko-KR" altLang="ko-KR" sz="2800" b="1" kern="0" noProof="1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Type of Typhoon Trajectories (South-East Sea)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graphicFrame>
        <p:nvGraphicFramePr>
          <p:cNvPr id="4" name="차트 3"/>
          <p:cNvGraphicFramePr/>
          <p:nvPr/>
        </p:nvGraphicFramePr>
        <p:xfrm>
          <a:off x="4714876" y="1214422"/>
          <a:ext cx="4429124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차트 4"/>
          <p:cNvGraphicFramePr/>
          <p:nvPr/>
        </p:nvGraphicFramePr>
        <p:xfrm>
          <a:off x="0" y="1214422"/>
          <a:ext cx="4572000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차트 5"/>
          <p:cNvGraphicFramePr/>
          <p:nvPr/>
        </p:nvGraphicFramePr>
        <p:xfrm>
          <a:off x="0" y="3429000"/>
          <a:ext cx="4572000" cy="314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차트 6"/>
          <p:cNvGraphicFramePr/>
          <p:nvPr/>
        </p:nvGraphicFramePr>
        <p:xfrm>
          <a:off x="4572000" y="3657598"/>
          <a:ext cx="4572000" cy="2914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오른쪽 화살표 7"/>
          <p:cNvSpPr/>
          <p:nvPr/>
        </p:nvSpPr>
        <p:spPr>
          <a:xfrm rot="20025985">
            <a:off x="6523674" y="4442903"/>
            <a:ext cx="2071702" cy="573306"/>
          </a:xfrm>
          <a:prstGeom prst="rightArrow">
            <a:avLst/>
          </a:prstGeom>
          <a:solidFill>
            <a:srgbClr val="FFC000">
              <a:alpha val="3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오른쪽 화살표 8"/>
          <p:cNvSpPr/>
          <p:nvPr/>
        </p:nvSpPr>
        <p:spPr>
          <a:xfrm rot="1060488">
            <a:off x="1681176" y="4087158"/>
            <a:ext cx="2071702" cy="573306"/>
          </a:xfrm>
          <a:prstGeom prst="rightArrow">
            <a:avLst/>
          </a:prstGeom>
          <a:solidFill>
            <a:srgbClr val="FFC000">
              <a:alpha val="3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오른쪽 화살표 9"/>
          <p:cNvSpPr/>
          <p:nvPr/>
        </p:nvSpPr>
        <p:spPr>
          <a:xfrm rot="21051072">
            <a:off x="1461129" y="2018417"/>
            <a:ext cx="2071702" cy="573306"/>
          </a:xfrm>
          <a:prstGeom prst="rightArrow">
            <a:avLst/>
          </a:prstGeom>
          <a:solidFill>
            <a:srgbClr val="FFC000">
              <a:alpha val="3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오른쪽 화살표 10"/>
          <p:cNvSpPr/>
          <p:nvPr/>
        </p:nvSpPr>
        <p:spPr>
          <a:xfrm rot="21447297">
            <a:off x="6512533" y="1688764"/>
            <a:ext cx="2071702" cy="573306"/>
          </a:xfrm>
          <a:prstGeom prst="rightArrow">
            <a:avLst/>
          </a:prstGeom>
          <a:solidFill>
            <a:srgbClr val="FFC000">
              <a:alpha val="3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 descr="20100902112959319h2_112959_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82600"/>
            <a:ext cx="9144000" cy="589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 descr="20100903(오후)_페이지_26.jpg"/>
          <p:cNvPicPr>
            <a:picLocks noGrp="1" noChangeAspect="1"/>
          </p:cNvPicPr>
          <p:nvPr isPhoto="1"/>
        </p:nvPicPr>
        <p:blipFill>
          <a:blip r:embed="rId2">
            <a:lum/>
          </a:blip>
          <a:srcRect l="3674" t="61759" r="4765" b="9623"/>
          <a:stretch>
            <a:fillRect/>
          </a:stretch>
        </p:blipFill>
        <p:spPr>
          <a:xfrm>
            <a:off x="0" y="1387803"/>
            <a:ext cx="9144000" cy="4041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10090213240137333_133601_1.jpg"/>
          <p:cNvPicPr>
            <a:picLocks noGrp="1" noChangeAspect="1"/>
          </p:cNvPicPr>
          <p:nvPr isPhoto="1"/>
        </p:nvPicPr>
        <p:blipFill>
          <a:blip r:embed="rId2">
            <a:lum/>
          </a:blip>
          <a:srcRect l="1" r="150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그림 2" descr="2010090218513767980_185541_0.jpg"/>
          <p:cNvPicPr>
            <a:picLocks noGrp="1" noChangeAspect="1"/>
          </p:cNvPicPr>
          <p:nvPr isPhoto="1"/>
        </p:nvPicPr>
        <p:blipFill>
          <a:blip r:embed="rId3">
            <a:lum/>
          </a:blip>
          <a:srcRect l="1070" r="329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605012" y="1268760"/>
            <a:ext cx="92534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latin typeface="Garamond" pitchFamily="18" charset="0"/>
                <a:ea typeface="HY동녘M" pitchFamily="18" charset="-127"/>
                <a:cs typeface="Arial" pitchFamily="34" charset="0"/>
              </a:rPr>
              <a:t> </a:t>
            </a:r>
            <a:r>
              <a:rPr lang="en-US" altLang="ko-KR" sz="2400" b="1" dirty="0" smtClean="0">
                <a:latin typeface="Garamond" pitchFamily="18" charset="0"/>
              </a:rPr>
              <a:t>Comparisons of Typhoon Trajectory Estimation</a:t>
            </a:r>
            <a:endParaRPr lang="en-US" sz="800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en-US" altLang="ko-KR" dirty="0" smtClean="0">
                <a:latin typeface="Garamond" pitchFamily="18" charset="0"/>
              </a:rPr>
              <a:t>JTWC estimates best trajectory of typhoon COMPASU</a:t>
            </a:r>
            <a:endParaRPr lang="en-US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/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/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/>
            <a:r>
              <a:rPr lang="en-US" altLang="ko-KR" b="1" dirty="0" smtClean="0">
                <a:latin typeface="Garamond" pitchFamily="18" charset="0"/>
                <a:ea typeface="HY동녘M" pitchFamily="18" charset="-127"/>
                <a:cs typeface="Arial" pitchFamily="34" charset="0"/>
              </a:rPr>
              <a:t>   KMA                                             JMA                                           JTWC</a:t>
            </a:r>
            <a:endParaRPr lang="ko-KR" altLang="en-US" b="1" dirty="0">
              <a:latin typeface="Garamond" pitchFamily="18" charset="0"/>
              <a:ea typeface="HY동녘M" pitchFamily="18" charset="-127"/>
              <a:cs typeface="Arial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Trajectory of</a:t>
            </a:r>
            <a:r>
              <a:rPr kumimoji="0" lang="en-US" altLang="ko-KR" sz="2800" b="1" i="0" u="none" strike="noStrike" kern="0" cap="none" spc="0" normalizeH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 Typhoon Kompasu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7409" name="_x110181936" descr="DRW00000c5c375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77818"/>
            <a:ext cx="2952750" cy="3112383"/>
          </a:xfrm>
          <a:prstGeom prst="rect">
            <a:avLst/>
          </a:prstGeom>
          <a:noFill/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7411" name="_x110605064" descr="DRW00000c5c37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262052"/>
            <a:ext cx="2963863" cy="3240360"/>
          </a:xfrm>
          <a:prstGeom prst="rect">
            <a:avLst/>
          </a:prstGeom>
          <a:noFill/>
        </p:spPr>
      </p:pic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7415" name="_x110344232" descr="DRW00000c5c377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7234" y="2262051"/>
            <a:ext cx="2952750" cy="316835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 descr="인천-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 descr="인천-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S60024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S60024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S60024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S60024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S60024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S60024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S60024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100903(금-오전)_페이지_21.jpg"/>
          <p:cNvPicPr>
            <a:picLocks noGrp="1" noChangeAspect="1"/>
          </p:cNvPicPr>
          <p:nvPr isPhoto="1"/>
        </p:nvPicPr>
        <p:blipFill>
          <a:blip r:embed="rId2">
            <a:lum/>
          </a:blip>
          <a:srcRect l="14569" t="20028" r="55115" b="64082"/>
          <a:stretch>
            <a:fillRect/>
          </a:stretch>
        </p:blipFill>
        <p:spPr>
          <a:xfrm>
            <a:off x="0" y="0"/>
            <a:ext cx="91589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직사각형 8"/>
          <p:cNvSpPr>
            <a:spLocks noChangeArrowheads="1"/>
          </p:cNvSpPr>
          <p:nvPr/>
        </p:nvSpPr>
        <p:spPr bwMode="auto">
          <a:xfrm>
            <a:off x="865396" y="228600"/>
            <a:ext cx="7391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ko-KR" altLang="en-US" sz="24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인천 문학경기장 지붕파손 당시 주변 </a:t>
            </a:r>
            <a:r>
              <a:rPr kumimoji="0" lang="ko-KR" altLang="en-US" sz="2400" b="1" dirty="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바람장</a:t>
            </a:r>
            <a:r>
              <a:rPr kumimoji="0" lang="ko-KR" altLang="en-US" sz="24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분포  </a:t>
            </a:r>
          </a:p>
        </p:txBody>
      </p:sp>
      <p:pic>
        <p:nvPicPr>
          <p:cNvPr id="2051" name="그림 4" descr="aaa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447800"/>
            <a:ext cx="5283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Box 12"/>
          <p:cNvSpPr txBox="1">
            <a:spLocks noChangeArrowheads="1"/>
          </p:cNvSpPr>
          <p:nvPr/>
        </p:nvSpPr>
        <p:spPr bwMode="auto">
          <a:xfrm>
            <a:off x="304800" y="1066800"/>
            <a:ext cx="533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160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AWS </a:t>
            </a:r>
            <a:r>
              <a:rPr kumimoji="0" lang="ko-KR" altLang="en-US" sz="160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바람 동영상</a:t>
            </a:r>
            <a:r>
              <a:rPr kumimoji="0" lang="en-US" altLang="ko-KR" sz="160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(2010.09.02.03:30-08:00KST, 10</a:t>
            </a:r>
            <a:r>
              <a:rPr kumimoji="0" lang="ko-KR" altLang="en-US" sz="160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분간격</a:t>
            </a:r>
            <a:r>
              <a:rPr kumimoji="0" lang="en-US" altLang="ko-KR" sz="160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kumimoji="0" lang="ko-KR" altLang="en-US" sz="160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53" name="그림 6" descr="2010090300419_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600200"/>
            <a:ext cx="319563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>
          <a:xfrm>
            <a:off x="5981700" y="1076325"/>
            <a:ext cx="249872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b="1" dirty="0">
                <a:latin typeface="+mn-ea"/>
                <a:ea typeface="+mn-ea"/>
              </a:rPr>
              <a:t>조선일보</a:t>
            </a:r>
            <a:r>
              <a:rPr lang="en-US" altLang="ko-KR" b="1" dirty="0">
                <a:latin typeface="+mn-ea"/>
                <a:ea typeface="+mn-ea"/>
              </a:rPr>
              <a:t>(2010.09.03)</a:t>
            </a:r>
            <a:endParaRPr lang="ko-KR" altLang="en-US" b="1" dirty="0">
              <a:latin typeface="+mn-ea"/>
              <a:ea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100903(금-오전)_페이지_12.jpg"/>
          <p:cNvPicPr>
            <a:picLocks noGrp="1" noChangeAspect="1"/>
          </p:cNvPicPr>
          <p:nvPr isPhoto="1"/>
        </p:nvPicPr>
        <p:blipFill>
          <a:blip r:embed="rId2">
            <a:lum/>
          </a:blip>
          <a:srcRect l="38232" t="63150" r="24943" b="17759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100903(금-오전)_페이지_25.jpg"/>
          <p:cNvPicPr>
            <a:picLocks noGrp="1" noChangeAspect="1"/>
          </p:cNvPicPr>
          <p:nvPr isPhoto="1"/>
        </p:nvPicPr>
        <p:blipFill>
          <a:blip r:embed="rId2">
            <a:lum/>
          </a:blip>
          <a:srcRect l="20947" t="18870" r="7116" b="51478"/>
          <a:stretch>
            <a:fillRect/>
          </a:stretch>
        </p:blipFill>
        <p:spPr>
          <a:xfrm>
            <a:off x="0" y="24"/>
            <a:ext cx="9144000" cy="6857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 descr="20100903(금-오전)_페이지_02.jpg"/>
          <p:cNvPicPr>
            <a:picLocks noGrp="1" noChangeAspect="1"/>
          </p:cNvPicPr>
          <p:nvPr isPhoto="1"/>
        </p:nvPicPr>
        <p:blipFill>
          <a:blip r:embed="rId2">
            <a:lum/>
          </a:blip>
          <a:srcRect l="24433" t="15953" r="6653" b="58033"/>
          <a:stretch>
            <a:fillRect/>
          </a:stretch>
        </p:blipFill>
        <p:spPr>
          <a:xfrm>
            <a:off x="-1" y="1060428"/>
            <a:ext cx="9121005" cy="4868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 descr="20100903(금-오전)_페이지_34.jpg"/>
          <p:cNvPicPr>
            <a:picLocks noGrp="1" noChangeAspect="1"/>
          </p:cNvPicPr>
          <p:nvPr isPhoto="1"/>
        </p:nvPicPr>
        <p:blipFill>
          <a:blip r:embed="rId2">
            <a:lum/>
          </a:blip>
          <a:srcRect l="4768" t="61439" r="8756" b="5638"/>
          <a:stretch>
            <a:fillRect/>
          </a:stretch>
        </p:blipFill>
        <p:spPr>
          <a:xfrm>
            <a:off x="0" y="1006557"/>
            <a:ext cx="9144000" cy="4922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100903(금-오전)_페이지_07.jpg"/>
          <p:cNvPicPr>
            <a:picLocks noGrp="1" noChangeAspect="1"/>
          </p:cNvPicPr>
          <p:nvPr isPhoto="1"/>
        </p:nvPicPr>
        <p:blipFill>
          <a:blip r:embed="rId2">
            <a:lum/>
          </a:blip>
          <a:srcRect l="10077" t="46038" r="13959" b="7291"/>
          <a:stretch>
            <a:fillRect/>
          </a:stretch>
        </p:blipFill>
        <p:spPr>
          <a:xfrm>
            <a:off x="642910" y="0"/>
            <a:ext cx="7854846" cy="6823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100903(금-오전)_페이지_23.jpg"/>
          <p:cNvPicPr>
            <a:picLocks noGrp="1" noChangeAspect="1"/>
          </p:cNvPicPr>
          <p:nvPr isPhoto="1"/>
        </p:nvPicPr>
        <p:blipFill>
          <a:blip r:embed="rId2">
            <a:lum/>
          </a:blip>
          <a:srcRect l="1766" t="14334" r="6093" b="54317"/>
          <a:stretch>
            <a:fillRect/>
          </a:stretch>
        </p:blipFill>
        <p:spPr>
          <a:xfrm>
            <a:off x="1" y="1214203"/>
            <a:ext cx="9144000" cy="4399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100904_페이지_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8908" t="4809" r="9493" b="5082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100903(오후)_페이지_26.jpg"/>
          <p:cNvPicPr>
            <a:picLocks noGrp="1" noChangeAspect="1"/>
          </p:cNvPicPr>
          <p:nvPr isPhoto="1"/>
        </p:nvPicPr>
        <p:blipFill>
          <a:blip r:embed="rId2">
            <a:lum/>
          </a:blip>
          <a:srcRect l="40508" t="15916" r="4301" b="54361"/>
          <a:stretch>
            <a:fillRect/>
          </a:stretch>
        </p:blipFill>
        <p:spPr>
          <a:xfrm>
            <a:off x="67150" y="0"/>
            <a:ext cx="900544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100903(금-오전)_페이지_11.jpg"/>
          <p:cNvPicPr>
            <a:picLocks noGrp="1" noChangeAspect="1"/>
          </p:cNvPicPr>
          <p:nvPr isPhoto="1"/>
        </p:nvPicPr>
        <p:blipFill>
          <a:blip r:embed="rId2">
            <a:lum/>
          </a:blip>
          <a:srcRect l="1082" t="9226" r="61364" b="71875"/>
          <a:stretch>
            <a:fillRect/>
          </a:stretch>
        </p:blipFill>
        <p:spPr>
          <a:xfrm>
            <a:off x="0" y="166710"/>
            <a:ext cx="9144000" cy="6506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100903(오후)_페이지_23.jpg"/>
          <p:cNvPicPr>
            <a:picLocks noGrp="1" noChangeAspect="1"/>
          </p:cNvPicPr>
          <p:nvPr isPhoto="1"/>
        </p:nvPicPr>
        <p:blipFill>
          <a:blip r:embed="rId2">
            <a:lum/>
          </a:blip>
          <a:srcRect l="49339" t="13703" r="5008" b="6112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334780" y="1064870"/>
            <a:ext cx="8458200" cy="5638800"/>
            <a:chOff x="304800" y="762000"/>
            <a:chExt cx="8458200" cy="5638800"/>
          </a:xfrm>
        </p:grpSpPr>
        <p:pic>
          <p:nvPicPr>
            <p:cNvPr id="4098" name="그림 5" descr="AWS_mWtW2_5_0_D_3_00_00_C_E30N_N_SP_560_201009020630_201009020330_0_3636.png"/>
            <p:cNvPicPr preferRelativeResize="0">
              <a:picLocks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019800" y="3657600"/>
              <a:ext cx="27432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9" name="그림 7" descr="AWS_mWtW2_5_0_D_3_00_00_C_E30N_N_SP_560_201009020400_201009020330_0_-5353.png"/>
            <p:cNvPicPr preferRelativeResize="0">
              <a:picLocks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4800" y="762000"/>
              <a:ext cx="27432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0" name="그림 8" descr="AWS_mWtW2_5_0_D_3_00_00_C_E30N_N_SP_560_201009020430_201009020330_0_-8360.png"/>
            <p:cNvPicPr preferRelativeResize="0">
              <a:picLocks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24200" y="762000"/>
              <a:ext cx="27432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1" name="그림 9" descr="AWS_mWtW2_5_0_D_3_00_00_C_E30N_N_SP_560_201009020500_201009020330_0_-9356.png"/>
            <p:cNvPicPr preferRelativeResize="0">
              <a:picLocks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019800" y="762000"/>
              <a:ext cx="27432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2" name="그림 10" descr="AWS_mWtW2_5_0_D_3_00_00_C_E30N_N_SP_560_201009020530_201009020330_0_-6367.png"/>
            <p:cNvPicPr preferRelativeResize="0">
              <a:picLocks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4800" y="3657600"/>
              <a:ext cx="27432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3" name="그림 11" descr="AWS_mWtW2_5_0_D_3_00_00_C_E30N_N_SP_560_201009020600_201009020330_0_2639.png"/>
            <p:cNvPicPr preferRelativeResize="0">
              <a:picLocks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124200" y="3657600"/>
              <a:ext cx="27432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04" name="TextBox 12"/>
          <p:cNvSpPr txBox="1">
            <a:spLocks noChangeArrowheads="1"/>
          </p:cNvSpPr>
          <p:nvPr/>
        </p:nvSpPr>
        <p:spPr bwMode="auto">
          <a:xfrm>
            <a:off x="357158" y="252691"/>
            <a:ext cx="84183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ko-KR" altLang="en-US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인천 </a:t>
            </a:r>
            <a:r>
              <a:rPr kumimoji="0"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AWS </a:t>
            </a:r>
            <a:r>
              <a:rPr kumimoji="0" lang="ko-KR" altLang="en-US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바람분포 </a:t>
            </a:r>
            <a:r>
              <a:rPr kumimoji="0"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en-US" altLang="ko-KR" sz="24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2010.09.02 04:00-06:30KST</a:t>
            </a:r>
            <a:r>
              <a:rPr kumimoji="0"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, 30</a:t>
            </a:r>
            <a:r>
              <a:rPr kumimoji="0" lang="ko-KR" altLang="en-US" sz="24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분 간격</a:t>
            </a:r>
            <a:r>
              <a:rPr kumimoji="0"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kumimoji="0" lang="ko-KR" altLang="en-US" sz="24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28600" y="3896451"/>
            <a:ext cx="2828925" cy="2905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100903(금-오전)_페이지_11.jpg"/>
          <p:cNvPicPr>
            <a:picLocks noGrp="1" noChangeAspect="1"/>
          </p:cNvPicPr>
          <p:nvPr isPhoto="1"/>
        </p:nvPicPr>
        <p:blipFill>
          <a:blip r:embed="rId2">
            <a:lum/>
          </a:blip>
          <a:srcRect l="56711" t="9336" r="6037" b="71875"/>
          <a:stretch>
            <a:fillRect/>
          </a:stretch>
        </p:blipFill>
        <p:spPr>
          <a:xfrm>
            <a:off x="0" y="172856"/>
            <a:ext cx="9114630" cy="6500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100903(금-오전)_페이지_13.jpg"/>
          <p:cNvPicPr>
            <a:picLocks noGrp="1" noChangeAspect="1"/>
          </p:cNvPicPr>
          <p:nvPr isPhoto="1"/>
        </p:nvPicPr>
        <p:blipFill>
          <a:blip r:embed="rId2">
            <a:lum/>
          </a:blip>
          <a:srcRect l="24362" t="13552" r="5793" b="63497"/>
          <a:stretch>
            <a:fillRect/>
          </a:stretch>
        </p:blipFill>
        <p:spPr>
          <a:xfrm>
            <a:off x="-1" y="1296785"/>
            <a:ext cx="9144001" cy="4248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100903(금-오전)_페이지_14.jpg"/>
          <p:cNvPicPr>
            <a:picLocks noGrp="1" noChangeAspect="1"/>
          </p:cNvPicPr>
          <p:nvPr isPhoto="1"/>
        </p:nvPicPr>
        <p:blipFill>
          <a:blip r:embed="rId2">
            <a:lum/>
          </a:blip>
          <a:srcRect l="25255" t="9619" r="6093" b="41307"/>
          <a:stretch>
            <a:fillRect/>
          </a:stretch>
        </p:blipFill>
        <p:spPr>
          <a:xfrm>
            <a:off x="1172956" y="0"/>
            <a:ext cx="678466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100903(오후)_페이지_22.jpg"/>
          <p:cNvPicPr>
            <a:picLocks noGrp="1" noChangeAspect="1"/>
          </p:cNvPicPr>
          <p:nvPr isPhoto="1"/>
        </p:nvPicPr>
        <p:blipFill>
          <a:blip r:embed="rId2">
            <a:lum/>
          </a:blip>
          <a:srcRect l="20962" t="56393" r="3311" b="15028"/>
          <a:stretch>
            <a:fillRect/>
          </a:stretch>
        </p:blipFill>
        <p:spPr>
          <a:xfrm>
            <a:off x="14989" y="1000108"/>
            <a:ext cx="9102549" cy="4857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100903(오후)_페이지_23.jpg"/>
          <p:cNvPicPr>
            <a:picLocks noGrp="1" noChangeAspect="1"/>
          </p:cNvPicPr>
          <p:nvPr isPhoto="1"/>
        </p:nvPicPr>
        <p:blipFill>
          <a:blip r:embed="rId2">
            <a:lum/>
          </a:blip>
          <a:srcRect l="2691" t="13637" r="51554" b="61048"/>
          <a:stretch>
            <a:fillRect/>
          </a:stretch>
        </p:blipFill>
        <p:spPr>
          <a:xfrm>
            <a:off x="1" y="-1"/>
            <a:ext cx="9144000" cy="6860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100903(오후)_페이지_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27669" t="29559" r="6971" b="38345"/>
          <a:stretch>
            <a:fillRect/>
          </a:stretch>
        </p:blipFill>
        <p:spPr>
          <a:xfrm>
            <a:off x="-1" y="289264"/>
            <a:ext cx="9156081" cy="6357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100904_페이지_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5691" t="16831" r="15382" b="46011"/>
          <a:stretch>
            <a:fillRect/>
          </a:stretch>
        </p:blipFill>
        <p:spPr>
          <a:xfrm>
            <a:off x="0" y="0"/>
            <a:ext cx="9144000" cy="6970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100904_페이지_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4402" t="23713" r="4560" b="42709"/>
          <a:stretch>
            <a:fillRect/>
          </a:stretch>
        </p:blipFill>
        <p:spPr>
          <a:xfrm>
            <a:off x="-1" y="1015098"/>
            <a:ext cx="9177023" cy="4786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100904_페이지_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29926" t="14026" r="30202" b="64809"/>
          <a:stretch>
            <a:fillRect/>
          </a:stretch>
        </p:blipFill>
        <p:spPr>
          <a:xfrm>
            <a:off x="0" y="-15014"/>
            <a:ext cx="9144000" cy="6863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100904_페이지_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30867" t="17708" r="30835" b="6145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327910" y="1146015"/>
            <a:ext cx="8477250" cy="5527675"/>
            <a:chOff x="342900" y="1116035"/>
            <a:chExt cx="8477250" cy="5527675"/>
          </a:xfrm>
        </p:grpSpPr>
        <p:pic>
          <p:nvPicPr>
            <p:cNvPr id="5122" name="그림 3" descr="AWS_mWtW2_5_0_D_3_00_00_C_E30N_N_SP_560_201009020900_201009020330_0_2637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00400" y="3983060"/>
              <a:ext cx="2743200" cy="265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3" name="그림 4" descr="AWS_mWtW2_5_0_D_3_00_00_C_E30N_N_SP_560_201009020700_201009020330_0_5637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2900" y="1125560"/>
              <a:ext cx="2743200" cy="265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4" name="그림 5" descr="AWS_mWtW2_5_0_D_3_00_00_C_E30N_N_SP_560_201009020730_201009020330_0_2631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38500" y="1125560"/>
              <a:ext cx="2743200" cy="265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5" name="그림 6" descr="AWS_mWtW2_5_0_D_3_00_00_C_E30N_N_SP_560_201009020800_201009020330_0_4630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076950" y="1116035"/>
              <a:ext cx="2743200" cy="265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6" name="그림 7" descr="AWS_mWtW2_5_0_D_3_00_00_C_E30N_N_SP_560_201009020830_201009020330_0_1633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61950" y="3992585"/>
              <a:ext cx="2743200" cy="265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7" name="TextBox 8"/>
          <p:cNvSpPr txBox="1">
            <a:spLocks noChangeArrowheads="1"/>
          </p:cNvSpPr>
          <p:nvPr/>
        </p:nvSpPr>
        <p:spPr bwMode="auto">
          <a:xfrm>
            <a:off x="297198" y="262772"/>
            <a:ext cx="85273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ko-KR" altLang="en-US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인천 </a:t>
            </a:r>
            <a:r>
              <a:rPr kumimoji="0"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AWS </a:t>
            </a:r>
            <a:r>
              <a:rPr kumimoji="0" lang="ko-KR" altLang="en-US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바람분포 </a:t>
            </a:r>
            <a:r>
              <a:rPr kumimoji="0"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en-US" altLang="ko-KR" sz="24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2010.09.02 07:00-09:00KST</a:t>
            </a:r>
            <a:r>
              <a:rPr kumimoji="0"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, 30</a:t>
            </a:r>
            <a:r>
              <a:rPr kumimoji="0" lang="ko-KR" altLang="en-US" sz="24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분 간격</a:t>
            </a:r>
            <a:r>
              <a:rPr kumimoji="0"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kumimoji="0" lang="ko-KR" altLang="en-US" sz="24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20100904_페이지_30.jpg"/>
          <p:cNvPicPr>
            <a:picLocks noChangeAspect="1"/>
          </p:cNvPicPr>
          <p:nvPr/>
        </p:nvPicPr>
        <p:blipFill>
          <a:blip r:embed="rId2"/>
          <a:srcRect l="7648" t="55738" r="7030" b="7104"/>
          <a:stretch>
            <a:fillRect/>
          </a:stretch>
        </p:blipFill>
        <p:spPr>
          <a:xfrm>
            <a:off x="0" y="530022"/>
            <a:ext cx="9162514" cy="5643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태풍9호_말로-1.JPG"/>
          <p:cNvPicPr>
            <a:picLocks noChangeAspect="1"/>
          </p:cNvPicPr>
          <p:nvPr/>
        </p:nvPicPr>
        <p:blipFill>
          <a:blip r:embed="rId2"/>
          <a:srcRect l="25000" t="19430" r="23437" b="8313"/>
          <a:stretch>
            <a:fillRect/>
          </a:stretch>
        </p:blipFill>
        <p:spPr>
          <a:xfrm>
            <a:off x="1101518" y="1214421"/>
            <a:ext cx="6929486" cy="5459595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gray">
          <a:xfrm>
            <a:off x="325438" y="214290"/>
            <a:ext cx="8818562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Trajectory of</a:t>
            </a:r>
            <a:r>
              <a:rPr kumimoji="0" lang="en-US" altLang="ko-KR" sz="2800" b="1" i="0" u="none" strike="noStrike" kern="0" cap="none" spc="0" normalizeH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 Typhoon Malou   </a:t>
            </a:r>
            <a:r>
              <a:rPr kumimoji="0" lang="en-US" altLang="ko-KR" b="1" i="0" u="none" strike="noStrike" kern="0" cap="none" spc="0" normalizeH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(2010.9.7 04:00)</a:t>
            </a:r>
            <a:endParaRPr kumimoji="0" lang="ko-KR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>
          <a:xfrm>
            <a:off x="2888405" y="2214554"/>
            <a:ext cx="3341659" cy="428628"/>
          </a:xfrm>
        </p:spPr>
        <p:txBody>
          <a:bodyPr/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Garamond" pitchFamily="18" charset="0"/>
              </a:rPr>
              <a:t>Thank you…</a:t>
            </a:r>
            <a:endParaRPr lang="ko-KR" altLang="en-US" sz="2400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214414" y="4572008"/>
            <a:ext cx="7510463" cy="1277938"/>
          </a:xfrm>
        </p:spPr>
        <p:txBody>
          <a:bodyPr anchor="ctr"/>
          <a:lstStyle/>
          <a:p>
            <a:pPr algn="r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ko-KR" sz="2000" b="1" i="1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  <a:ea typeface="HY울릉도M" pitchFamily="18" charset="-127"/>
                <a:cs typeface="Times New Roman" pitchFamily="18" charset="0"/>
              </a:rPr>
              <a:t>Dr. Waon-Ho(Tiger) Yi</a:t>
            </a:r>
            <a:endParaRPr lang="en-US" altLang="ko-KR" sz="2000" b="1" i="1" noProof="1">
              <a:solidFill>
                <a:schemeClr val="tx1">
                  <a:lumMod val="75000"/>
                  <a:lumOff val="25000"/>
                </a:schemeClr>
              </a:solidFill>
              <a:latin typeface="Garamond" pitchFamily="18" charset="0"/>
              <a:ea typeface="HY울릉도M" pitchFamily="18" charset="-127"/>
              <a:cs typeface="Times New Roman" pitchFamily="18" charset="0"/>
            </a:endParaRPr>
          </a:p>
          <a:p>
            <a:pPr algn="r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ko-KR" sz="2000" b="1" i="1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  <a:ea typeface="HY울릉도M" pitchFamily="18" charset="-127"/>
                <a:cs typeface="Times New Roman" pitchFamily="18" charset="0"/>
              </a:rPr>
              <a:t>Chair of WGDRR </a:t>
            </a:r>
          </a:p>
          <a:p>
            <a:pPr algn="r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ko-KR" sz="2000" b="1" i="1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  <a:ea typeface="HY울릉도M" pitchFamily="18" charset="-127"/>
                <a:cs typeface="Times New Roman" pitchFamily="18" charset="0"/>
              </a:rPr>
              <a:t>Prof. of Kwangwoon University</a:t>
            </a:r>
          </a:p>
          <a:p>
            <a:pPr algn="r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ko-KR" sz="2000" b="1" i="1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  <a:ea typeface="HY울릉도M" pitchFamily="18" charset="-127"/>
                <a:cs typeface="Times New Roman" pitchFamily="18" charset="0"/>
              </a:rPr>
              <a:t>Former Director of NIDP</a:t>
            </a:r>
            <a:endParaRPr lang="ko-KR" sz="2000" b="1" i="1" noProof="1">
              <a:solidFill>
                <a:schemeClr val="tx1">
                  <a:lumMod val="75000"/>
                  <a:lumOff val="25000"/>
                </a:schemeClr>
              </a:solidFill>
              <a:latin typeface="Garamond" pitchFamily="18" charset="0"/>
              <a:ea typeface="HY울릉도M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455950" y="3548920"/>
            <a:ext cx="8215313" cy="3171825"/>
            <a:chOff x="381000" y="3429000"/>
            <a:chExt cx="8215313" cy="3171825"/>
          </a:xfrm>
        </p:grpSpPr>
        <p:pic>
          <p:nvPicPr>
            <p:cNvPr id="3075" name="그림 4" descr="aws_tms_h12_201_201009021200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95288" y="3810000"/>
              <a:ext cx="8201025" cy="2790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6" name="TextBox 5"/>
            <p:cNvSpPr txBox="1">
              <a:spLocks noChangeArrowheads="1"/>
            </p:cNvSpPr>
            <p:nvPr/>
          </p:nvSpPr>
          <p:spPr bwMode="auto">
            <a:xfrm>
              <a:off x="381000" y="3429000"/>
              <a:ext cx="6461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ko-KR" altLang="en-US" b="1" dirty="0">
                  <a:solidFill>
                    <a:schemeClr val="tx2"/>
                  </a:solidFill>
                  <a:latin typeface="맑은 고딕" pitchFamily="50" charset="-127"/>
                  <a:ea typeface="맑은 고딕" pitchFamily="50" charset="-127"/>
                </a:rPr>
                <a:t>강화</a:t>
              </a: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455950" y="428604"/>
            <a:ext cx="8215313" cy="3200400"/>
            <a:chOff x="381000" y="228600"/>
            <a:chExt cx="8215313" cy="3200400"/>
          </a:xfrm>
        </p:grpSpPr>
        <p:pic>
          <p:nvPicPr>
            <p:cNvPr id="3074" name="그림 3" descr="aws_tms_h12_112_201009021200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5288" y="638175"/>
              <a:ext cx="8201025" cy="2790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7" name="TextBox 6"/>
            <p:cNvSpPr txBox="1">
              <a:spLocks noChangeArrowheads="1"/>
            </p:cNvSpPr>
            <p:nvPr/>
          </p:nvSpPr>
          <p:spPr bwMode="auto">
            <a:xfrm>
              <a:off x="381000" y="228600"/>
              <a:ext cx="6461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ko-KR" altLang="en-US" b="1" dirty="0">
                  <a:solidFill>
                    <a:srgbClr val="FF0000"/>
                  </a:solidFill>
                  <a:latin typeface="맑은 고딕" pitchFamily="50" charset="-127"/>
                  <a:ea typeface="맑은 고딕" pitchFamily="50" charset="-127"/>
                </a:rPr>
                <a:t>인천</a:t>
              </a:r>
            </a:p>
          </p:txBody>
        </p:sp>
      </p:grpSp>
      <p:sp>
        <p:nvSpPr>
          <p:cNvPr id="8" name="아래쪽 화살표 7"/>
          <p:cNvSpPr/>
          <p:nvPr/>
        </p:nvSpPr>
        <p:spPr>
          <a:xfrm>
            <a:off x="4690362" y="658612"/>
            <a:ext cx="152400" cy="2286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3079" name="직사각형 8"/>
          <p:cNvSpPr>
            <a:spLocks noChangeArrowheads="1"/>
          </p:cNvSpPr>
          <p:nvPr/>
        </p:nvSpPr>
        <p:spPr bwMode="auto">
          <a:xfrm>
            <a:off x="2799645" y="139795"/>
            <a:ext cx="35433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AWS </a:t>
            </a:r>
            <a:r>
              <a:rPr kumimoji="0" lang="ko-KR" altLang="en-US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바람 </a:t>
            </a:r>
            <a:r>
              <a:rPr kumimoji="0" lang="ko-KR" altLang="en-US" sz="2400" dirty="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시계열</a:t>
            </a:r>
            <a:r>
              <a:rPr kumimoji="0" lang="ko-KR" altLang="en-US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분포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605012" y="1124744"/>
            <a:ext cx="925340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latin typeface="Garamond" pitchFamily="18" charset="0"/>
                <a:ea typeface="HY동녘M" pitchFamily="18" charset="-127"/>
                <a:cs typeface="Arial" pitchFamily="34" charset="0"/>
              </a:rPr>
              <a:t> </a:t>
            </a:r>
            <a:r>
              <a:rPr lang="en-US" altLang="ko-KR" sz="2400" b="1" dirty="0" smtClean="0">
                <a:latin typeface="Garamond" pitchFamily="18" charset="0"/>
              </a:rPr>
              <a:t>Comparisons of Similar Typhoon Trajectory</a:t>
            </a:r>
            <a:endParaRPr lang="en-US" sz="800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/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/>
            <a:r>
              <a:rPr lang="en-US" altLang="ko-KR" b="1" dirty="0" err="1" smtClean="0">
                <a:latin typeface="Garamond" pitchFamily="18" charset="0"/>
                <a:ea typeface="HY동녘M" pitchFamily="18" charset="-127"/>
                <a:cs typeface="Arial" pitchFamily="34" charset="0"/>
              </a:rPr>
              <a:t>Ewnia</a:t>
            </a:r>
            <a:r>
              <a:rPr lang="en-US" altLang="ko-KR" b="1" dirty="0" smtClean="0">
                <a:latin typeface="Garamond" pitchFamily="18" charset="0"/>
                <a:ea typeface="HY동녘M" pitchFamily="18" charset="-127"/>
                <a:cs typeface="Arial" pitchFamily="34" charset="0"/>
              </a:rPr>
              <a:t> (2006)                          </a:t>
            </a:r>
            <a:r>
              <a:rPr lang="en-US" altLang="ko-KR" b="1" dirty="0" err="1" smtClean="0">
                <a:latin typeface="Garamond" pitchFamily="18" charset="0"/>
                <a:ea typeface="HY동녘M" pitchFamily="18" charset="-127"/>
                <a:cs typeface="Arial" pitchFamily="34" charset="0"/>
              </a:rPr>
              <a:t>Brenden</a:t>
            </a:r>
            <a:r>
              <a:rPr lang="en-US" altLang="ko-KR" b="1" dirty="0" smtClean="0">
                <a:latin typeface="Garamond" pitchFamily="18" charset="0"/>
                <a:ea typeface="HY동녘M" pitchFamily="18" charset="-127"/>
                <a:cs typeface="Arial" pitchFamily="34" charset="0"/>
              </a:rPr>
              <a:t> (1994)                           Tina (1997) </a:t>
            </a:r>
          </a:p>
          <a:p>
            <a:r>
              <a:rPr lang="en-US" altLang="ko-KR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rPr>
              <a:t>-Rainfall  : 970</a:t>
            </a:r>
            <a:r>
              <a:rPr lang="ko-KR" alt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rPr>
              <a:t>㎜</a:t>
            </a:r>
            <a:r>
              <a:rPr lang="en-US" altLang="ko-KR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rPr>
              <a:t>,</a:t>
            </a:r>
            <a:r>
              <a:rPr lang="ko-KR" alt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rPr>
              <a:t>                            </a:t>
            </a:r>
            <a:r>
              <a:rPr lang="en-US" altLang="ko-KR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rPr>
              <a:t>	89mm			987mm</a:t>
            </a:r>
          </a:p>
          <a:p>
            <a:r>
              <a:rPr lang="en-US" altLang="ko-KR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rPr>
              <a:t>-Death : 5 person                            	28person			2person</a:t>
            </a:r>
          </a:p>
          <a:p>
            <a:r>
              <a:rPr lang="en-US" altLang="ko-KR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rPr>
              <a:t>-Damages : 3.4M$                           	0.67M$			0.51M$</a:t>
            </a:r>
            <a:endParaRPr lang="ko-KR" altLang="en-US" sz="1000" dirty="0" smtClean="0">
              <a:latin typeface="Garamond" pitchFamily="18" charset="0"/>
            </a:endParaRPr>
          </a:p>
          <a:p>
            <a:r>
              <a:rPr lang="en-US" altLang="ko-KR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rPr>
              <a:t>-C. Pressure :</a:t>
            </a:r>
            <a:r>
              <a:rPr lang="ko-KR" alt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rPr>
              <a:t> </a:t>
            </a:r>
            <a:r>
              <a:rPr lang="en-US" altLang="ko-KR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rPr>
              <a:t>970hPa, Wind :</a:t>
            </a:r>
            <a:r>
              <a:rPr lang="ko-KR" alt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rPr>
              <a:t> </a:t>
            </a:r>
            <a:r>
              <a:rPr lang="en-US" altLang="ko-KR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rPr>
              <a:t>31m/s	992hPa, 30m/s		980hpa, 20m/s</a:t>
            </a:r>
            <a:endParaRPr lang="ko-KR" altLang="en-US" sz="1050" dirty="0" smtClean="0">
              <a:latin typeface="Garamond" pitchFamily="18" charset="0"/>
            </a:endParaRPr>
          </a:p>
          <a:p>
            <a:r>
              <a:rPr lang="en-US" altLang="ko-KR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rPr>
              <a:t>-</a:t>
            </a:r>
            <a:r>
              <a:rPr lang="en-US" altLang="ko-KR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rPr>
              <a:t>D.Area</a:t>
            </a:r>
            <a:r>
              <a:rPr lang="ko-KR" alt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rPr>
              <a:t> </a:t>
            </a:r>
            <a:r>
              <a:rPr lang="en-US" altLang="ko-KR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rPr>
              <a:t>CN, GN, GB, </a:t>
            </a:r>
            <a:r>
              <a:rPr lang="en-US" altLang="ko-KR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rPr>
              <a:t>Jeju</a:t>
            </a:r>
            <a:r>
              <a:rPr lang="en-US" altLang="ko-KR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rPr>
              <a:t>		</a:t>
            </a:r>
            <a:r>
              <a:rPr lang="en-US" altLang="ko-KR" sz="1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rPr>
              <a:t> CN, CB, GN, GB		 CN, GN, GB, </a:t>
            </a:r>
            <a:r>
              <a:rPr lang="en-US" altLang="ko-KR" sz="1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aramond" pitchFamily="18" charset="0"/>
              </a:rPr>
              <a:t>Jeju</a:t>
            </a:r>
            <a:endParaRPr lang="ko-KR" altLang="en-US" sz="1600" dirty="0" smtClean="0">
              <a:latin typeface="Garamond" pitchFamily="18" charset="0"/>
            </a:endParaRPr>
          </a:p>
          <a:p>
            <a:pPr lvl="1"/>
            <a:r>
              <a:rPr lang="en-US" altLang="ko-KR" sz="1600" b="1" dirty="0" smtClean="0">
                <a:latin typeface="Garamond" pitchFamily="18" charset="0"/>
                <a:ea typeface="HY동녘M" pitchFamily="18" charset="-127"/>
                <a:cs typeface="Arial" pitchFamily="34" charset="0"/>
              </a:rPr>
              <a:t>                           </a:t>
            </a:r>
          </a:p>
          <a:p>
            <a:pPr lvl="1"/>
            <a:r>
              <a:rPr lang="en-US" altLang="ko-KR" b="1" dirty="0" smtClean="0">
                <a:latin typeface="Garamond" pitchFamily="18" charset="0"/>
                <a:ea typeface="HY동녘M" pitchFamily="18" charset="-127"/>
                <a:cs typeface="Arial" pitchFamily="34" charset="0"/>
              </a:rPr>
              <a:t>   </a:t>
            </a:r>
            <a:endParaRPr lang="ko-KR" altLang="en-US" b="1" dirty="0">
              <a:latin typeface="Garamond" pitchFamily="18" charset="0"/>
              <a:ea typeface="HY동녘M" pitchFamily="18" charset="-127"/>
              <a:cs typeface="Arial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Trajectory of</a:t>
            </a:r>
            <a:r>
              <a:rPr kumimoji="0" lang="en-US" altLang="ko-KR" sz="2800" b="1" i="0" u="none" strike="noStrike" kern="0" cap="none" spc="0" normalizeH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 Typhoon Compasu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2227" name="_x70146656" descr="EMB000009943c5b"/>
          <p:cNvPicPr>
            <a:picLocks noChangeAspect="1" noChangeArrowheads="1"/>
          </p:cNvPicPr>
          <p:nvPr/>
        </p:nvPicPr>
        <p:blipFill>
          <a:blip r:embed="rId2" cstate="print"/>
          <a:srcRect b="17674"/>
          <a:stretch>
            <a:fillRect/>
          </a:stretch>
        </p:blipFill>
        <p:spPr bwMode="auto">
          <a:xfrm>
            <a:off x="251520" y="1628801"/>
            <a:ext cx="2731634" cy="3437212"/>
          </a:xfrm>
          <a:prstGeom prst="rect">
            <a:avLst/>
          </a:prstGeom>
          <a:noFill/>
        </p:spPr>
      </p:pic>
      <p:pic>
        <p:nvPicPr>
          <p:cNvPr id="52226" name="_x70138952" descr="EMB000009943c5c"/>
          <p:cNvPicPr>
            <a:picLocks noChangeAspect="1" noChangeArrowheads="1"/>
          </p:cNvPicPr>
          <p:nvPr/>
        </p:nvPicPr>
        <p:blipFill>
          <a:blip r:embed="rId3" cstate="print"/>
          <a:srcRect r="4839"/>
          <a:stretch>
            <a:fillRect/>
          </a:stretch>
        </p:blipFill>
        <p:spPr bwMode="auto">
          <a:xfrm>
            <a:off x="3124150" y="1650191"/>
            <a:ext cx="2731634" cy="3515549"/>
          </a:xfrm>
          <a:prstGeom prst="rect">
            <a:avLst/>
          </a:prstGeom>
          <a:noFill/>
        </p:spPr>
      </p:pic>
      <p:pic>
        <p:nvPicPr>
          <p:cNvPr id="52225" name="_x70144736" descr="EMB000009943c5d"/>
          <p:cNvPicPr>
            <a:picLocks noChangeAspect="1" noChangeArrowheads="1"/>
          </p:cNvPicPr>
          <p:nvPr/>
        </p:nvPicPr>
        <p:blipFill>
          <a:blip r:embed="rId4" cstate="print"/>
          <a:srcRect r="27481" b="2542"/>
          <a:stretch>
            <a:fillRect/>
          </a:stretch>
        </p:blipFill>
        <p:spPr bwMode="auto">
          <a:xfrm>
            <a:off x="6119664" y="1629553"/>
            <a:ext cx="2740135" cy="3455631"/>
          </a:xfrm>
          <a:prstGeom prst="rect">
            <a:avLst/>
          </a:prstGeom>
          <a:noFill/>
        </p:spPr>
      </p:pic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4" name="_x110434424" descr="EMB00000c5c37b1"/>
          <p:cNvPicPr>
            <a:picLocks noChangeAspect="1" noChangeArrowheads="1"/>
          </p:cNvPicPr>
          <p:nvPr/>
        </p:nvPicPr>
        <p:blipFill>
          <a:blip r:embed="rId2" cstate="print"/>
          <a:srcRect r="6923" b="3062"/>
          <a:stretch>
            <a:fillRect/>
          </a:stretch>
        </p:blipFill>
        <p:spPr bwMode="auto">
          <a:xfrm>
            <a:off x="1037927" y="1988840"/>
            <a:ext cx="2093913" cy="2255838"/>
          </a:xfrm>
          <a:prstGeom prst="rect">
            <a:avLst/>
          </a:prstGeom>
          <a:noFill/>
        </p:spPr>
      </p:pic>
      <p:pic>
        <p:nvPicPr>
          <p:cNvPr id="48133" name="_x110464120" descr="EMB00000c5c37b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2183" y="1988840"/>
            <a:ext cx="2093913" cy="2255838"/>
          </a:xfrm>
          <a:prstGeom prst="rect">
            <a:avLst/>
          </a:prstGeom>
          <a:noFill/>
        </p:spPr>
      </p:pic>
      <p:pic>
        <p:nvPicPr>
          <p:cNvPr id="48132" name="_x110179320" descr="EMB00000c5c37b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988840"/>
            <a:ext cx="2093913" cy="2255838"/>
          </a:xfrm>
          <a:prstGeom prst="rect">
            <a:avLst/>
          </a:prstGeom>
          <a:noFill/>
        </p:spPr>
      </p:pic>
      <p:pic>
        <p:nvPicPr>
          <p:cNvPr id="48131" name="_x110129240" descr="EMB00000c5c37b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7927" y="4485530"/>
            <a:ext cx="2093913" cy="2255838"/>
          </a:xfrm>
          <a:prstGeom prst="rect">
            <a:avLst/>
          </a:prstGeom>
          <a:noFill/>
        </p:spPr>
      </p:pic>
      <p:pic>
        <p:nvPicPr>
          <p:cNvPr id="48130" name="_x110717816" descr="EMB00000c5c37b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4461940"/>
            <a:ext cx="2093913" cy="2255838"/>
          </a:xfrm>
          <a:prstGeom prst="rect">
            <a:avLst/>
          </a:prstGeom>
          <a:noFill/>
        </p:spPr>
      </p:pic>
      <p:pic>
        <p:nvPicPr>
          <p:cNvPr id="48129" name="_x111281544" descr="EMB00000c5c37b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4461940"/>
            <a:ext cx="2093913" cy="2255838"/>
          </a:xfrm>
          <a:prstGeom prst="rect">
            <a:avLst/>
          </a:prstGeom>
          <a:noFill/>
        </p:spPr>
      </p:pic>
      <p:sp>
        <p:nvSpPr>
          <p:cNvPr id="8" name="직사각형 7"/>
          <p:cNvSpPr/>
          <p:nvPr/>
        </p:nvSpPr>
        <p:spPr>
          <a:xfrm>
            <a:off x="605012" y="1268760"/>
            <a:ext cx="9253400" cy="657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latin typeface="Garamond" pitchFamily="18" charset="0"/>
                <a:ea typeface="HY동녘M" pitchFamily="18" charset="-127"/>
                <a:cs typeface="Arial" pitchFamily="34" charset="0"/>
              </a:rPr>
              <a:t> </a:t>
            </a:r>
            <a:r>
              <a:rPr lang="en-US" altLang="ko-KR" sz="2400" b="1" dirty="0" smtClean="0">
                <a:latin typeface="Garamond" pitchFamily="18" charset="0"/>
              </a:rPr>
              <a:t>Comparisons of Maximum Wind Speed</a:t>
            </a: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/>
            <a:r>
              <a:rPr lang="en-US" altLang="ko-KR" sz="800" b="1" dirty="0" smtClean="0"/>
              <a:t>    </a:t>
            </a:r>
          </a:p>
          <a:p>
            <a:pPr lvl="1"/>
            <a:r>
              <a:rPr lang="en-US" altLang="ko-KR" b="1" dirty="0" smtClean="0"/>
              <a:t>  9.1 -9.2 Total              9.1, 22:00(Mokpo)       9.2, 04:00(</a:t>
            </a:r>
            <a:r>
              <a:rPr lang="en-US" altLang="ko-KR" b="1" dirty="0" err="1" smtClean="0"/>
              <a:t>Gunsan</a:t>
            </a:r>
            <a:r>
              <a:rPr lang="en-US" altLang="ko-KR" b="1" dirty="0" smtClean="0"/>
              <a:t>)</a:t>
            </a:r>
          </a:p>
          <a:p>
            <a:pPr lvl="1"/>
            <a:endParaRPr lang="en-US" altLang="ko-KR" b="1" dirty="0" smtClean="0"/>
          </a:p>
          <a:p>
            <a:pPr lvl="1"/>
            <a:endParaRPr lang="en-US" altLang="ko-KR" b="1" dirty="0" smtClean="0"/>
          </a:p>
          <a:p>
            <a:pPr lvl="1"/>
            <a:endParaRPr lang="en-US" altLang="ko-KR" b="1" dirty="0" smtClean="0"/>
          </a:p>
          <a:p>
            <a:pPr lvl="1"/>
            <a:endParaRPr lang="en-US" altLang="ko-KR" b="1" dirty="0" smtClean="0"/>
          </a:p>
          <a:p>
            <a:pPr lvl="1"/>
            <a:endParaRPr lang="en-US" altLang="ko-KR" b="1" dirty="0" smtClean="0"/>
          </a:p>
          <a:p>
            <a:pPr lvl="1"/>
            <a:endParaRPr lang="en-US" altLang="ko-KR" b="1" dirty="0" smtClean="0"/>
          </a:p>
          <a:p>
            <a:pPr lvl="1"/>
            <a:endParaRPr lang="en-US" altLang="ko-KR" sz="1100" b="1" dirty="0" smtClean="0"/>
          </a:p>
          <a:p>
            <a:pPr lvl="1"/>
            <a:endParaRPr lang="en-US" altLang="ko-KR" b="1" dirty="0" smtClean="0"/>
          </a:p>
          <a:p>
            <a:pPr lvl="1"/>
            <a:r>
              <a:rPr lang="en-US" altLang="ko-KR" b="1" dirty="0" smtClean="0"/>
              <a:t>9.2, 06:00(</a:t>
            </a:r>
            <a:r>
              <a:rPr lang="en-US" altLang="ko-KR" b="1" dirty="0" err="1" smtClean="0"/>
              <a:t>Ganghwa</a:t>
            </a:r>
            <a:r>
              <a:rPr lang="en-US" altLang="ko-KR" b="1" dirty="0" smtClean="0"/>
              <a:t>)</a:t>
            </a:r>
            <a:r>
              <a:rPr lang="en-US" altLang="ko-KR" dirty="0" smtClean="0"/>
              <a:t>  </a:t>
            </a:r>
            <a:r>
              <a:rPr lang="en-US" altLang="ko-KR" b="1" dirty="0" smtClean="0"/>
              <a:t>9.2, 07:30(</a:t>
            </a:r>
            <a:r>
              <a:rPr lang="en-US" altLang="ko-KR" b="1" dirty="0" err="1" smtClean="0"/>
              <a:t>Yuejeongbu</a:t>
            </a:r>
            <a:r>
              <a:rPr lang="en-US" altLang="ko-KR" b="1" dirty="0" smtClean="0"/>
              <a:t>)</a:t>
            </a:r>
            <a:r>
              <a:rPr lang="en-US" altLang="ko-KR" dirty="0" smtClean="0"/>
              <a:t> </a:t>
            </a:r>
            <a:r>
              <a:rPr lang="en-US" altLang="ko-KR" b="1" dirty="0" smtClean="0"/>
              <a:t>9.2, 09:00(</a:t>
            </a:r>
            <a:r>
              <a:rPr lang="en-US" altLang="ko-KR" b="1" dirty="0" err="1" smtClean="0"/>
              <a:t>Chuncheon</a:t>
            </a:r>
            <a:r>
              <a:rPr lang="en-US" altLang="ko-KR" b="1" dirty="0" smtClean="0"/>
              <a:t>)</a:t>
            </a:r>
            <a:endParaRPr lang="en-US" altLang="ko-KR" sz="1050" dirty="0" smtClean="0"/>
          </a:p>
          <a:p>
            <a:pPr lvl="1"/>
            <a:endParaRPr lang="en-US" altLang="ko-KR" dirty="0" smtClean="0"/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  <a:p>
            <a:pPr lvl="1"/>
            <a:endParaRPr lang="en-US" altLang="ko-KR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8818562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Wind Speed Distribution of</a:t>
            </a:r>
            <a:r>
              <a:rPr kumimoji="0" lang="en-US" altLang="ko-KR" sz="2800" b="1" i="0" u="none" strike="noStrike" kern="0" cap="none" spc="0" normalizeH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 Typhoon Compasu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_x110743184" descr="EMB00000c5c37d4"/>
          <p:cNvPicPr>
            <a:picLocks noChangeAspect="1" noChangeArrowheads="1"/>
          </p:cNvPicPr>
          <p:nvPr/>
        </p:nvPicPr>
        <p:blipFill>
          <a:blip r:embed="rId2" cstate="print"/>
          <a:srcRect r="4768" b="3062"/>
          <a:stretch>
            <a:fillRect/>
          </a:stretch>
        </p:blipFill>
        <p:spPr bwMode="auto">
          <a:xfrm>
            <a:off x="4499992" y="2636912"/>
            <a:ext cx="4063141" cy="3708513"/>
          </a:xfrm>
          <a:prstGeom prst="rect">
            <a:avLst/>
          </a:prstGeom>
          <a:noFill/>
        </p:spPr>
      </p:pic>
      <p:sp>
        <p:nvSpPr>
          <p:cNvPr id="8" name="직사각형 7"/>
          <p:cNvSpPr/>
          <p:nvPr/>
        </p:nvSpPr>
        <p:spPr>
          <a:xfrm>
            <a:off x="605012" y="1268760"/>
            <a:ext cx="73245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latin typeface="Garamond" pitchFamily="18" charset="0"/>
                <a:ea typeface="HY동녘M" pitchFamily="18" charset="-127"/>
                <a:cs typeface="Arial" pitchFamily="34" charset="0"/>
              </a:rPr>
              <a:t> </a:t>
            </a:r>
            <a:r>
              <a:rPr lang="en-US" sz="2400" b="1" dirty="0" smtClean="0">
                <a:latin typeface="Garamond" pitchFamily="18" charset="0"/>
              </a:rPr>
              <a:t>Pre-rainfall from 8.23 to 8.30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latin typeface="Garamond" pitchFamily="18" charset="0"/>
              </a:rPr>
              <a:t> Seoul, </a:t>
            </a:r>
            <a:r>
              <a:rPr lang="en-US" sz="2400" b="1" dirty="0" err="1" smtClean="0">
                <a:latin typeface="Garamond" pitchFamily="18" charset="0"/>
              </a:rPr>
              <a:t>GyeongGi</a:t>
            </a:r>
            <a:r>
              <a:rPr lang="en-US" sz="2400" b="1" dirty="0" smtClean="0">
                <a:latin typeface="Garamond" pitchFamily="18" charset="0"/>
              </a:rPr>
              <a:t>, </a:t>
            </a:r>
            <a:r>
              <a:rPr lang="en-US" sz="2400" b="1" dirty="0" err="1" smtClean="0">
                <a:latin typeface="Garamond" pitchFamily="18" charset="0"/>
              </a:rPr>
              <a:t>Inchun</a:t>
            </a:r>
            <a:r>
              <a:rPr lang="en-US" sz="2400" b="1" dirty="0" smtClean="0">
                <a:latin typeface="Garamond" pitchFamily="18" charset="0"/>
              </a:rPr>
              <a:t> : 348-365mm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latin typeface="Garamond" pitchFamily="18" charset="0"/>
              </a:rPr>
              <a:t> </a:t>
            </a:r>
            <a:r>
              <a:rPr lang="en-US" sz="2400" b="1" dirty="0" err="1" smtClean="0">
                <a:latin typeface="Garamond" pitchFamily="18" charset="0"/>
              </a:rPr>
              <a:t>ChungNam</a:t>
            </a:r>
            <a:r>
              <a:rPr lang="en-US" sz="2400" b="1" dirty="0" smtClean="0">
                <a:latin typeface="Garamond" pitchFamily="18" charset="0"/>
              </a:rPr>
              <a:t>, </a:t>
            </a:r>
            <a:r>
              <a:rPr lang="en-US" sz="2400" b="1" dirty="0" err="1" smtClean="0">
                <a:latin typeface="Garamond" pitchFamily="18" charset="0"/>
              </a:rPr>
              <a:t>ChunNam</a:t>
            </a:r>
            <a:r>
              <a:rPr lang="en-US" sz="2400" b="1" dirty="0" smtClean="0">
                <a:latin typeface="Garamond" pitchFamily="18" charset="0"/>
              </a:rPr>
              <a:t>, </a:t>
            </a:r>
            <a:r>
              <a:rPr lang="en-US" sz="2400" b="1" dirty="0" err="1" smtClean="0">
                <a:latin typeface="Garamond" pitchFamily="18" charset="0"/>
              </a:rPr>
              <a:t>Jeju</a:t>
            </a:r>
            <a:r>
              <a:rPr lang="en-US" sz="2400" b="1" dirty="0" smtClean="0">
                <a:latin typeface="Garamond" pitchFamily="18" charset="0"/>
              </a:rPr>
              <a:t> : 200-329mm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7486922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Pre-rainfall before</a:t>
            </a:r>
            <a:r>
              <a:rPr kumimoji="0" lang="en-US" altLang="ko-KR" sz="2800" b="1" i="0" u="none" strike="noStrike" kern="0" cap="none" spc="0" normalizeH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 Typhoon Compasu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0178" name="_x110488152" descr="EMB00000c5c37d6"/>
          <p:cNvPicPr>
            <a:picLocks noChangeAspect="1" noChangeArrowheads="1"/>
          </p:cNvPicPr>
          <p:nvPr/>
        </p:nvPicPr>
        <p:blipFill>
          <a:blip r:embed="rId3" cstate="print"/>
          <a:srcRect r="2692" b="3062"/>
          <a:stretch>
            <a:fillRect/>
          </a:stretch>
        </p:blipFill>
        <p:spPr bwMode="auto">
          <a:xfrm>
            <a:off x="1285852" y="3000395"/>
            <a:ext cx="3860779" cy="3357563"/>
          </a:xfrm>
          <a:prstGeom prst="rect">
            <a:avLst/>
          </a:prstGeom>
          <a:noFill/>
        </p:spPr>
      </p:pic>
      <p:pic>
        <p:nvPicPr>
          <p:cNvPr id="50177" name="_x111280880" descr="EMB00000c5c37d7"/>
          <p:cNvPicPr>
            <a:picLocks noChangeAspect="1" noChangeArrowheads="1"/>
          </p:cNvPicPr>
          <p:nvPr/>
        </p:nvPicPr>
        <p:blipFill>
          <a:blip r:embed="rId4" cstate="print"/>
          <a:srcRect r="2692" b="3062"/>
          <a:stretch>
            <a:fillRect/>
          </a:stretch>
        </p:blipFill>
        <p:spPr bwMode="auto">
          <a:xfrm>
            <a:off x="0" y="10733088"/>
            <a:ext cx="2282825" cy="3351212"/>
          </a:xfrm>
          <a:prstGeom prst="rect">
            <a:avLst/>
          </a:prstGeom>
          <a:noFill/>
        </p:spPr>
      </p:pic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테마1">
  <a:themeElements>
    <a:clrScheme name="PresentationLoad 3">
      <a:dk1>
        <a:srgbClr val="000000"/>
      </a:dk1>
      <a:lt1>
        <a:srgbClr val="FFFFFF"/>
      </a:lt1>
      <a:dk2>
        <a:srgbClr val="E24203"/>
      </a:dk2>
      <a:lt2>
        <a:srgbClr val="737373"/>
      </a:lt2>
      <a:accent1>
        <a:srgbClr val="FEA501"/>
      </a:accent1>
      <a:accent2>
        <a:srgbClr val="919191"/>
      </a:accent2>
      <a:accent3>
        <a:srgbClr val="FFFFFF"/>
      </a:accent3>
      <a:accent4>
        <a:srgbClr val="000000"/>
      </a:accent4>
      <a:accent5>
        <a:srgbClr val="FECFAA"/>
      </a:accent5>
      <a:accent6>
        <a:srgbClr val="838383"/>
      </a:accent6>
      <a:hlink>
        <a:srgbClr val="AEAEAE"/>
      </a:hlink>
      <a:folHlink>
        <a:srgbClr val="C9C9C9"/>
      </a:folHlink>
    </a:clrScheme>
    <a:fontScheme name="PresentationLoa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>
              <a:lumMod val="65000"/>
              <a:lumOff val="35000"/>
            </a:schemeClr>
          </a:solidFill>
          <a:prstDash val="solid"/>
          <a:round/>
          <a:headEnd type="none" w="med" len="med"/>
          <a:tailEnd type="triangle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/>
      <a:lstStyle/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737373"/>
        </a:lt2>
        <a:accent1>
          <a:srgbClr val="2A79D0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ACBEE4"/>
        </a:accent5>
        <a:accent6>
          <a:srgbClr val="838383"/>
        </a:accent6>
        <a:hlink>
          <a:srgbClr val="AEAF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2">
        <a:dk1>
          <a:srgbClr val="000000"/>
        </a:dk1>
        <a:lt1>
          <a:srgbClr val="FFFFFF"/>
        </a:lt1>
        <a:dk2>
          <a:srgbClr val="38520E"/>
        </a:dk2>
        <a:lt2>
          <a:srgbClr val="737373"/>
        </a:lt2>
        <a:accent1>
          <a:srgbClr val="6B9B1A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BACBAB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3">
        <a:dk1>
          <a:srgbClr val="000000"/>
        </a:dk1>
        <a:lt1>
          <a:srgbClr val="FFFFFF"/>
        </a:lt1>
        <a:dk2>
          <a:srgbClr val="E24203"/>
        </a:dk2>
        <a:lt2>
          <a:srgbClr val="737373"/>
        </a:lt2>
        <a:accent1>
          <a:srgbClr val="FEA501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4">
        <a:dk1>
          <a:srgbClr val="000000"/>
        </a:dk1>
        <a:lt1>
          <a:srgbClr val="FFFFFF"/>
        </a:lt1>
        <a:dk2>
          <a:srgbClr val="A80404"/>
        </a:dk2>
        <a:lt2>
          <a:srgbClr val="737373"/>
        </a:lt2>
        <a:accent1>
          <a:srgbClr val="D03737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E4AEAE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5">
        <a:dk1>
          <a:srgbClr val="000000"/>
        </a:dk1>
        <a:lt1>
          <a:srgbClr val="FFFFFF"/>
        </a:lt1>
        <a:dk2>
          <a:srgbClr val="5F4B3B"/>
        </a:dk2>
        <a:lt2>
          <a:srgbClr val="737373"/>
        </a:lt2>
        <a:accent1>
          <a:srgbClr val="C8A058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E0CDB4"/>
        </a:accent5>
        <a:accent6>
          <a:srgbClr val="838383"/>
        </a:accent6>
        <a:hlink>
          <a:srgbClr val="AEAF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6">
        <a:dk1>
          <a:srgbClr val="737373"/>
        </a:dk1>
        <a:lt1>
          <a:srgbClr val="FFFFFF"/>
        </a:lt1>
        <a:dk2>
          <a:srgbClr val="000000"/>
        </a:dk2>
        <a:lt2>
          <a:srgbClr val="004074"/>
        </a:lt2>
        <a:accent1>
          <a:srgbClr val="2A79D0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ACBEE4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7">
        <a:dk1>
          <a:srgbClr val="737373"/>
        </a:dk1>
        <a:lt1>
          <a:srgbClr val="FFFFFF"/>
        </a:lt1>
        <a:dk2>
          <a:srgbClr val="000000"/>
        </a:dk2>
        <a:lt2>
          <a:srgbClr val="38520E"/>
        </a:lt2>
        <a:accent1>
          <a:srgbClr val="6B9B1A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BACBAB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8">
        <a:dk1>
          <a:srgbClr val="737373"/>
        </a:dk1>
        <a:lt1>
          <a:srgbClr val="FFFFFF"/>
        </a:lt1>
        <a:dk2>
          <a:srgbClr val="000000"/>
        </a:dk2>
        <a:lt2>
          <a:srgbClr val="E24203"/>
        </a:lt2>
        <a:accent1>
          <a:srgbClr val="FEA501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FECFAA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9">
        <a:dk1>
          <a:srgbClr val="737373"/>
        </a:dk1>
        <a:lt1>
          <a:srgbClr val="FFFFFF"/>
        </a:lt1>
        <a:dk2>
          <a:srgbClr val="000000"/>
        </a:dk2>
        <a:lt2>
          <a:srgbClr val="A80404"/>
        </a:lt2>
        <a:accent1>
          <a:srgbClr val="D03737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E4AEAE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10">
        <a:dk1>
          <a:srgbClr val="737373"/>
        </a:dk1>
        <a:lt1>
          <a:srgbClr val="FFFFFF"/>
        </a:lt1>
        <a:dk2>
          <a:srgbClr val="000000"/>
        </a:dk2>
        <a:lt2>
          <a:srgbClr val="5F4B3B"/>
        </a:lt2>
        <a:accent1>
          <a:srgbClr val="C8A058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E0CDB4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1">
        <a:dk1>
          <a:srgbClr val="000000"/>
        </a:dk1>
        <a:lt1>
          <a:srgbClr val="FFFFFF"/>
        </a:lt1>
        <a:dk2>
          <a:srgbClr val="E24203"/>
        </a:dk2>
        <a:lt2>
          <a:srgbClr val="737373"/>
        </a:lt2>
        <a:accent1>
          <a:srgbClr val="FEA501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일반 본문용">
  <a:themeElements>
    <a:clrScheme name="일반 본문용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열정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2">
              <a:lumMod val="85000"/>
              <a:lumOff val="15000"/>
            </a:schemeClr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 anchor="ctr" anchorCtr="0">
        <a:spAutoFit/>
      </a:bodyPr>
      <a:lstStyle>
        <a:defPPr>
          <a:defRPr sz="1400" dirty="0" smtClean="0">
            <a:latin typeface="산돌고딕 M" pitchFamily="18" charset="-127"/>
            <a:ea typeface="산돌고딕 M" pitchFamily="18" charset="-127"/>
          </a:defRPr>
        </a:defPPr>
      </a:lstStyle>
    </a:txDef>
  </a:objectDefaults>
  <a:extraClrSchemeLst>
    <a:extraClrScheme>
      <a:clrScheme name="일반 본문용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일반 본문용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일반 본문용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일반 본문용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일반 본문용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일반 본문용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일반 본문용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일반 본문용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일반 본문용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일반 본문용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일반 본문용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일반 본문용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일반 본문용">
  <a:themeElements>
    <a:clrScheme name="일반 본문용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열정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 anchor="ctr" anchorCtr="0">
        <a:spAutoFit/>
      </a:bodyPr>
      <a:lstStyle>
        <a:defPPr>
          <a:defRPr sz="1400" dirty="0" smtClean="0">
            <a:latin typeface="산돌고딕 M" pitchFamily="18" charset="-127"/>
            <a:ea typeface="산돌고딕 M" pitchFamily="18" charset="-127"/>
          </a:defRPr>
        </a:defPPr>
      </a:lstStyle>
    </a:txDef>
  </a:objectDefaults>
  <a:extraClrSchemeLst>
    <a:extraClrScheme>
      <a:clrScheme name="일반 본문용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일반 본문용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일반 본문용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일반 본문용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일반 본문용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일반 본문용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일반 본문용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일반 본문용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일반 본문용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일반 본문용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일반 본문용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일반 본문용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테마1</Template>
  <TotalTime>2818</TotalTime>
  <Words>717</Words>
  <Application>Microsoft Office PowerPoint</Application>
  <PresentationFormat>화면 슬라이드 쇼(4:3)</PresentationFormat>
  <Paragraphs>206</Paragraphs>
  <Slides>52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4</vt:i4>
      </vt:variant>
      <vt:variant>
        <vt:lpstr>슬라이드 제목</vt:lpstr>
      </vt:variant>
      <vt:variant>
        <vt:i4>52</vt:i4>
      </vt:variant>
    </vt:vector>
  </HeadingPairs>
  <TitlesOfParts>
    <vt:vector size="56" baseType="lpstr">
      <vt:lpstr>테마1</vt:lpstr>
      <vt:lpstr>일반 본문용</vt:lpstr>
      <vt:lpstr>1_일반 본문용</vt:lpstr>
      <vt:lpstr>Office 테마</vt:lpstr>
      <vt:lpstr>Typhoon  Kompasu 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슬라이드 51</vt:lpstr>
      <vt:lpstr>Thank you…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 </dc:creator>
  <cp:lastModifiedBy>Waonho Yi </cp:lastModifiedBy>
  <cp:revision>339</cp:revision>
  <dcterms:created xsi:type="dcterms:W3CDTF">2008-12-04T00:17:14Z</dcterms:created>
  <dcterms:modified xsi:type="dcterms:W3CDTF">2010-09-06T20:41:01Z</dcterms:modified>
</cp:coreProperties>
</file>